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0"/>
  </p:notesMasterIdLst>
  <p:sldIdLst>
    <p:sldId id="259" r:id="rId2"/>
    <p:sldId id="262" r:id="rId3"/>
    <p:sldId id="263" r:id="rId4"/>
    <p:sldId id="264" r:id="rId5"/>
    <p:sldId id="267" r:id="rId6"/>
    <p:sldId id="272" r:id="rId7"/>
    <p:sldId id="281" r:id="rId8"/>
    <p:sldId id="291"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Nunito" panose="020B060402020202020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98005-54D7-E4EE-43F1-134130A39053}" v="70" dt="2022-11-14T20:48:07.893"/>
    <p1510:client id="{862DCAAA-7643-993B-869E-B1C4258B0671}" v="86" dt="2023-09-06T13:50:37.177"/>
    <p1510:client id="{A674A75E-769F-D139-89C5-C17A9D18EF98}" v="215" dt="2022-11-15T14:37:26.134"/>
    <p1510:client id="{BEDD5FC1-DE51-BABC-E0B0-E4238E307898}" v="88" dt="2023-09-06T19:38:15.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77" d="100"/>
          <a:sy n="77" d="100"/>
        </p:scale>
        <p:origin x="9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AC50E-6916-4AE0-9438-B17AD9F0F7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1F37F25-C4BE-446E-A715-25FEEF11B0ED}">
      <dgm:prSet/>
      <dgm:spPr/>
      <dgm:t>
        <a:bodyPr/>
        <a:lstStyle/>
        <a:p>
          <a:r>
            <a:rPr lang="en-GB" dirty="0"/>
            <a:t>The maths assessments consist of three tests.</a:t>
          </a:r>
          <a:endParaRPr lang="en-US" dirty="0"/>
        </a:p>
      </dgm:t>
    </dgm:pt>
    <dgm:pt modelId="{BD8E163B-6AA1-450D-82CF-30768A6A64E7}" type="parTrans" cxnId="{2AB1F11B-1C15-4F60-9591-5E45BE0DBB72}">
      <dgm:prSet/>
      <dgm:spPr/>
      <dgm:t>
        <a:bodyPr/>
        <a:lstStyle/>
        <a:p>
          <a:endParaRPr lang="en-US"/>
        </a:p>
      </dgm:t>
    </dgm:pt>
    <dgm:pt modelId="{A6EFCCF6-9D2B-4D3F-8BD7-523CB089CCEC}" type="sibTrans" cxnId="{2AB1F11B-1C15-4F60-9591-5E45BE0DBB72}">
      <dgm:prSet/>
      <dgm:spPr/>
      <dgm:t>
        <a:bodyPr/>
        <a:lstStyle/>
        <a:p>
          <a:endParaRPr lang="en-US"/>
        </a:p>
      </dgm:t>
    </dgm:pt>
    <dgm:pt modelId="{2A6BD1E2-D517-4400-9288-D1A76967E387}">
      <dgm:prSet/>
      <dgm:spPr/>
      <dgm:t>
        <a:bodyPr/>
        <a:lstStyle/>
        <a:p>
          <a:pPr rtl="0"/>
          <a:r>
            <a:rPr lang="en-GB" dirty="0"/>
            <a:t>Paper 1: Arithmetic (30 minutes) – </a:t>
          </a:r>
          <a:r>
            <a:rPr lang="en-GB" baseline="0" dirty="0">
              <a:latin typeface="Calibri Light" panose="020F0302020204030204"/>
            </a:rPr>
            <a:t>Wednesday 15 </a:t>
          </a:r>
          <a:r>
            <a:rPr lang="en-GB" baseline="30000" dirty="0">
              <a:latin typeface="Calibri Light" panose="020F0302020204030204"/>
            </a:rPr>
            <a:t>th</a:t>
          </a:r>
          <a:r>
            <a:rPr lang="en-GB" dirty="0"/>
            <a:t> May</a:t>
          </a:r>
          <a:endParaRPr lang="en-US" dirty="0"/>
        </a:p>
      </dgm:t>
    </dgm:pt>
    <dgm:pt modelId="{A971992B-D81F-4BAF-AAF0-822754732FB1}" type="parTrans" cxnId="{9E65ABAC-839F-466B-94AE-FB5BBEF7C5C3}">
      <dgm:prSet/>
      <dgm:spPr/>
      <dgm:t>
        <a:bodyPr/>
        <a:lstStyle/>
        <a:p>
          <a:endParaRPr lang="en-US"/>
        </a:p>
      </dgm:t>
    </dgm:pt>
    <dgm:pt modelId="{DDC6CE25-E0BF-4EFE-8354-29F68E1B41F2}" type="sibTrans" cxnId="{9E65ABAC-839F-466B-94AE-FB5BBEF7C5C3}">
      <dgm:prSet/>
      <dgm:spPr/>
      <dgm:t>
        <a:bodyPr/>
        <a:lstStyle/>
        <a:p>
          <a:endParaRPr lang="en-US"/>
        </a:p>
      </dgm:t>
    </dgm:pt>
    <dgm:pt modelId="{79CAC82E-27B4-4040-AFAD-A49C6CB35B6D}">
      <dgm:prSet/>
      <dgm:spPr/>
      <dgm:t>
        <a:bodyPr/>
        <a:lstStyle/>
        <a:p>
          <a:pPr rtl="0"/>
          <a:r>
            <a:rPr lang="en-GB" dirty="0"/>
            <a:t>Paper 2: Reasoning (40 minutes) – Wednesday</a:t>
          </a:r>
          <a:r>
            <a:rPr lang="en-GB" dirty="0">
              <a:latin typeface="Calibri Light" panose="020F0302020204030204"/>
            </a:rPr>
            <a:t> 15</a:t>
          </a:r>
          <a:r>
            <a:rPr lang="en-GB" baseline="30000" dirty="0">
              <a:latin typeface="Calibri Light" panose="020F0302020204030204"/>
            </a:rPr>
            <a:t> th</a:t>
          </a:r>
          <a:r>
            <a:rPr lang="en-GB" dirty="0"/>
            <a:t> May</a:t>
          </a:r>
          <a:endParaRPr lang="en-US" dirty="0"/>
        </a:p>
      </dgm:t>
    </dgm:pt>
    <dgm:pt modelId="{6A43BF12-C869-48A3-AD68-8561BCD24570}" type="parTrans" cxnId="{2788DA0B-F91F-4F09-8263-5C0AAF3325FC}">
      <dgm:prSet/>
      <dgm:spPr/>
      <dgm:t>
        <a:bodyPr/>
        <a:lstStyle/>
        <a:p>
          <a:endParaRPr lang="en-US"/>
        </a:p>
      </dgm:t>
    </dgm:pt>
    <dgm:pt modelId="{4C641293-A57B-4C7B-9412-4326DEEC5282}" type="sibTrans" cxnId="{2788DA0B-F91F-4F09-8263-5C0AAF3325FC}">
      <dgm:prSet/>
      <dgm:spPr/>
      <dgm:t>
        <a:bodyPr/>
        <a:lstStyle/>
        <a:p>
          <a:endParaRPr lang="en-US"/>
        </a:p>
      </dgm:t>
    </dgm:pt>
    <dgm:pt modelId="{CD578918-2793-4ECC-B359-949448F2A6C4}">
      <dgm:prSet/>
      <dgm:spPr/>
      <dgm:t>
        <a:bodyPr/>
        <a:lstStyle/>
        <a:p>
          <a:pPr rtl="0"/>
          <a:r>
            <a:rPr lang="en-GB" dirty="0"/>
            <a:t>Paper 3: Reasoning (40 minutes) – Thursday </a:t>
          </a:r>
          <a:r>
            <a:rPr lang="en-GB" baseline="0" dirty="0">
              <a:latin typeface="Calibri Light" panose="020F0302020204030204"/>
            </a:rPr>
            <a:t>16 </a:t>
          </a:r>
          <a:r>
            <a:rPr lang="en-GB" baseline="30000" dirty="0">
              <a:latin typeface="Calibri Light" panose="020F0302020204030204"/>
            </a:rPr>
            <a:t>th</a:t>
          </a:r>
          <a:r>
            <a:rPr lang="en-GB" dirty="0"/>
            <a:t> May</a:t>
          </a:r>
          <a:endParaRPr lang="en-US" dirty="0"/>
        </a:p>
      </dgm:t>
    </dgm:pt>
    <dgm:pt modelId="{09E2BA57-68AD-49EA-BA25-5BE39E147083}" type="parTrans" cxnId="{D5550ED6-F07E-47E9-9C3C-BACD4F37C09B}">
      <dgm:prSet/>
      <dgm:spPr/>
      <dgm:t>
        <a:bodyPr/>
        <a:lstStyle/>
        <a:p>
          <a:endParaRPr lang="en-US"/>
        </a:p>
      </dgm:t>
    </dgm:pt>
    <dgm:pt modelId="{548F729C-F4DB-43CE-8AF6-717EBF964FE9}" type="sibTrans" cxnId="{D5550ED6-F07E-47E9-9C3C-BACD4F37C09B}">
      <dgm:prSet/>
      <dgm:spPr/>
      <dgm:t>
        <a:bodyPr/>
        <a:lstStyle/>
        <a:p>
          <a:endParaRPr lang="en-US"/>
        </a:p>
      </dgm:t>
    </dgm:pt>
    <dgm:pt modelId="{2B81EA33-C968-4AFE-9A32-F25B3C61B458}" type="pres">
      <dgm:prSet presAssocID="{9E2AC50E-6916-4AE0-9438-B17AD9F0F7E7}" presName="linear" presStyleCnt="0">
        <dgm:presLayoutVars>
          <dgm:animLvl val="lvl"/>
          <dgm:resizeHandles val="exact"/>
        </dgm:presLayoutVars>
      </dgm:prSet>
      <dgm:spPr/>
      <dgm:t>
        <a:bodyPr/>
        <a:lstStyle/>
        <a:p>
          <a:endParaRPr lang="en-US"/>
        </a:p>
      </dgm:t>
    </dgm:pt>
    <dgm:pt modelId="{09D5C117-72FC-4BAB-9894-60660079C025}" type="pres">
      <dgm:prSet presAssocID="{A1F37F25-C4BE-446E-A715-25FEEF11B0ED}" presName="parentText" presStyleLbl="node1" presStyleIdx="0" presStyleCnt="4">
        <dgm:presLayoutVars>
          <dgm:chMax val="0"/>
          <dgm:bulletEnabled val="1"/>
        </dgm:presLayoutVars>
      </dgm:prSet>
      <dgm:spPr/>
      <dgm:t>
        <a:bodyPr/>
        <a:lstStyle/>
        <a:p>
          <a:endParaRPr lang="en-US"/>
        </a:p>
      </dgm:t>
    </dgm:pt>
    <dgm:pt modelId="{EB956693-FBC3-49BB-9D97-657A2CD9A0FF}" type="pres">
      <dgm:prSet presAssocID="{A6EFCCF6-9D2B-4D3F-8BD7-523CB089CCEC}" presName="spacer" presStyleCnt="0"/>
      <dgm:spPr/>
    </dgm:pt>
    <dgm:pt modelId="{78D203BB-6CCA-4CA8-82F7-E431F00615BA}" type="pres">
      <dgm:prSet presAssocID="{2A6BD1E2-D517-4400-9288-D1A76967E387}" presName="parentText" presStyleLbl="node1" presStyleIdx="1" presStyleCnt="4">
        <dgm:presLayoutVars>
          <dgm:chMax val="0"/>
          <dgm:bulletEnabled val="1"/>
        </dgm:presLayoutVars>
      </dgm:prSet>
      <dgm:spPr/>
      <dgm:t>
        <a:bodyPr/>
        <a:lstStyle/>
        <a:p>
          <a:endParaRPr lang="en-US"/>
        </a:p>
      </dgm:t>
    </dgm:pt>
    <dgm:pt modelId="{A3C5C89A-466B-44B9-AC16-43A9E97A49DC}" type="pres">
      <dgm:prSet presAssocID="{DDC6CE25-E0BF-4EFE-8354-29F68E1B41F2}" presName="spacer" presStyleCnt="0"/>
      <dgm:spPr/>
    </dgm:pt>
    <dgm:pt modelId="{63F5D00D-DF1C-4A21-9D96-B46FADEE0869}" type="pres">
      <dgm:prSet presAssocID="{79CAC82E-27B4-4040-AFAD-A49C6CB35B6D}" presName="parentText" presStyleLbl="node1" presStyleIdx="2" presStyleCnt="4">
        <dgm:presLayoutVars>
          <dgm:chMax val="0"/>
          <dgm:bulletEnabled val="1"/>
        </dgm:presLayoutVars>
      </dgm:prSet>
      <dgm:spPr/>
      <dgm:t>
        <a:bodyPr/>
        <a:lstStyle/>
        <a:p>
          <a:endParaRPr lang="en-US"/>
        </a:p>
      </dgm:t>
    </dgm:pt>
    <dgm:pt modelId="{AD4A3CFB-D463-45DC-8478-C128A48CFD1D}" type="pres">
      <dgm:prSet presAssocID="{4C641293-A57B-4C7B-9412-4326DEEC5282}" presName="spacer" presStyleCnt="0"/>
      <dgm:spPr/>
    </dgm:pt>
    <dgm:pt modelId="{9811BEB7-5B7F-47FD-B8C8-A1988565AD94}" type="pres">
      <dgm:prSet presAssocID="{CD578918-2793-4ECC-B359-949448F2A6C4}" presName="parentText" presStyleLbl="node1" presStyleIdx="3" presStyleCnt="4">
        <dgm:presLayoutVars>
          <dgm:chMax val="0"/>
          <dgm:bulletEnabled val="1"/>
        </dgm:presLayoutVars>
      </dgm:prSet>
      <dgm:spPr/>
      <dgm:t>
        <a:bodyPr/>
        <a:lstStyle/>
        <a:p>
          <a:endParaRPr lang="en-US"/>
        </a:p>
      </dgm:t>
    </dgm:pt>
  </dgm:ptLst>
  <dgm:cxnLst>
    <dgm:cxn modelId="{8554F941-28A0-4432-9400-F3BF896DBE14}" type="presOf" srcId="{A1F37F25-C4BE-446E-A715-25FEEF11B0ED}" destId="{09D5C117-72FC-4BAB-9894-60660079C025}" srcOrd="0" destOrd="0" presId="urn:microsoft.com/office/officeart/2005/8/layout/vList2"/>
    <dgm:cxn modelId="{9E65ABAC-839F-466B-94AE-FB5BBEF7C5C3}" srcId="{9E2AC50E-6916-4AE0-9438-B17AD9F0F7E7}" destId="{2A6BD1E2-D517-4400-9288-D1A76967E387}" srcOrd="1" destOrd="0" parTransId="{A971992B-D81F-4BAF-AAF0-822754732FB1}" sibTransId="{DDC6CE25-E0BF-4EFE-8354-29F68E1B41F2}"/>
    <dgm:cxn modelId="{2AB1F11B-1C15-4F60-9591-5E45BE0DBB72}" srcId="{9E2AC50E-6916-4AE0-9438-B17AD9F0F7E7}" destId="{A1F37F25-C4BE-446E-A715-25FEEF11B0ED}" srcOrd="0" destOrd="0" parTransId="{BD8E163B-6AA1-450D-82CF-30768A6A64E7}" sibTransId="{A6EFCCF6-9D2B-4D3F-8BD7-523CB089CCEC}"/>
    <dgm:cxn modelId="{9102DC3A-797E-4C5A-8E3E-D03C642B31D6}" type="presOf" srcId="{79CAC82E-27B4-4040-AFAD-A49C6CB35B6D}" destId="{63F5D00D-DF1C-4A21-9D96-B46FADEE0869}" srcOrd="0" destOrd="0" presId="urn:microsoft.com/office/officeart/2005/8/layout/vList2"/>
    <dgm:cxn modelId="{BB915D55-6278-4D25-80E9-E38FDAAADD73}" type="presOf" srcId="{9E2AC50E-6916-4AE0-9438-B17AD9F0F7E7}" destId="{2B81EA33-C968-4AFE-9A32-F25B3C61B458}" srcOrd="0" destOrd="0" presId="urn:microsoft.com/office/officeart/2005/8/layout/vList2"/>
    <dgm:cxn modelId="{2788DA0B-F91F-4F09-8263-5C0AAF3325FC}" srcId="{9E2AC50E-6916-4AE0-9438-B17AD9F0F7E7}" destId="{79CAC82E-27B4-4040-AFAD-A49C6CB35B6D}" srcOrd="2" destOrd="0" parTransId="{6A43BF12-C869-48A3-AD68-8561BCD24570}" sibTransId="{4C641293-A57B-4C7B-9412-4326DEEC5282}"/>
    <dgm:cxn modelId="{D5550ED6-F07E-47E9-9C3C-BACD4F37C09B}" srcId="{9E2AC50E-6916-4AE0-9438-B17AD9F0F7E7}" destId="{CD578918-2793-4ECC-B359-949448F2A6C4}" srcOrd="3" destOrd="0" parTransId="{09E2BA57-68AD-49EA-BA25-5BE39E147083}" sibTransId="{548F729C-F4DB-43CE-8AF6-717EBF964FE9}"/>
    <dgm:cxn modelId="{DBEA73DD-CB4D-403E-A0D6-4ADDA41F2074}" type="presOf" srcId="{2A6BD1E2-D517-4400-9288-D1A76967E387}" destId="{78D203BB-6CCA-4CA8-82F7-E431F00615BA}" srcOrd="0" destOrd="0" presId="urn:microsoft.com/office/officeart/2005/8/layout/vList2"/>
    <dgm:cxn modelId="{B4581F1A-3F6B-4A48-9140-49AD2CA4118D}" type="presOf" srcId="{CD578918-2793-4ECC-B359-949448F2A6C4}" destId="{9811BEB7-5B7F-47FD-B8C8-A1988565AD94}" srcOrd="0" destOrd="0" presId="urn:microsoft.com/office/officeart/2005/8/layout/vList2"/>
    <dgm:cxn modelId="{392C50E1-6B96-4F8E-825E-F66815441E43}" type="presParOf" srcId="{2B81EA33-C968-4AFE-9A32-F25B3C61B458}" destId="{09D5C117-72FC-4BAB-9894-60660079C025}" srcOrd="0" destOrd="0" presId="urn:microsoft.com/office/officeart/2005/8/layout/vList2"/>
    <dgm:cxn modelId="{215BC21F-EFAF-4C7D-9111-E034A0BC884D}" type="presParOf" srcId="{2B81EA33-C968-4AFE-9A32-F25B3C61B458}" destId="{EB956693-FBC3-49BB-9D97-657A2CD9A0FF}" srcOrd="1" destOrd="0" presId="urn:microsoft.com/office/officeart/2005/8/layout/vList2"/>
    <dgm:cxn modelId="{727AAD05-D3D9-4651-B61E-77015816E0E4}" type="presParOf" srcId="{2B81EA33-C968-4AFE-9A32-F25B3C61B458}" destId="{78D203BB-6CCA-4CA8-82F7-E431F00615BA}" srcOrd="2" destOrd="0" presId="urn:microsoft.com/office/officeart/2005/8/layout/vList2"/>
    <dgm:cxn modelId="{822C51DD-7C10-4FD7-A55A-20DCD7D2EAAE}" type="presParOf" srcId="{2B81EA33-C968-4AFE-9A32-F25B3C61B458}" destId="{A3C5C89A-466B-44B9-AC16-43A9E97A49DC}" srcOrd="3" destOrd="0" presId="urn:microsoft.com/office/officeart/2005/8/layout/vList2"/>
    <dgm:cxn modelId="{2977A77C-9838-4012-809E-7E47EA8BCE39}" type="presParOf" srcId="{2B81EA33-C968-4AFE-9A32-F25B3C61B458}" destId="{63F5D00D-DF1C-4A21-9D96-B46FADEE0869}" srcOrd="4" destOrd="0" presId="urn:microsoft.com/office/officeart/2005/8/layout/vList2"/>
    <dgm:cxn modelId="{AA767D0D-FB03-4050-B6EA-55D64CB83A02}" type="presParOf" srcId="{2B81EA33-C968-4AFE-9A32-F25B3C61B458}" destId="{AD4A3CFB-D463-45DC-8478-C128A48CFD1D}" srcOrd="5" destOrd="0" presId="urn:microsoft.com/office/officeart/2005/8/layout/vList2"/>
    <dgm:cxn modelId="{59577782-50A0-452F-81A7-E572A8AF2886}" type="presParOf" srcId="{2B81EA33-C968-4AFE-9A32-F25B3C61B458}" destId="{9811BEB7-5B7F-47FD-B8C8-A1988565AD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5C117-72FC-4BAB-9894-60660079C025}">
      <dsp:nvSpPr>
        <dsp:cNvPr id="0" name=""/>
        <dsp:cNvSpPr/>
      </dsp:nvSpPr>
      <dsp:spPr>
        <a:xfrm>
          <a:off x="0" y="582891"/>
          <a:ext cx="4939867"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t>The maths assessments consist of three tests.</a:t>
          </a:r>
          <a:endParaRPr lang="en-US" sz="1600" kern="1200" dirty="0"/>
        </a:p>
      </dsp:txBody>
      <dsp:txXfrm>
        <a:off x="18734" y="601625"/>
        <a:ext cx="4902399" cy="346292"/>
      </dsp:txXfrm>
    </dsp:sp>
    <dsp:sp modelId="{78D203BB-6CCA-4CA8-82F7-E431F00615BA}">
      <dsp:nvSpPr>
        <dsp:cNvPr id="0" name=""/>
        <dsp:cNvSpPr/>
      </dsp:nvSpPr>
      <dsp:spPr>
        <a:xfrm>
          <a:off x="0" y="1012731"/>
          <a:ext cx="4939867" cy="3837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t>Paper 1: Arithmetic (30 minutes) – </a:t>
          </a:r>
          <a:r>
            <a:rPr lang="en-GB" sz="1600" kern="1200" baseline="0" dirty="0">
              <a:latin typeface="Calibri Light" panose="020F0302020204030204"/>
            </a:rPr>
            <a:t>Wednesday 15 </a:t>
          </a:r>
          <a:r>
            <a:rPr lang="en-GB" sz="1600" kern="1200" baseline="30000" dirty="0">
              <a:latin typeface="Calibri Light" panose="020F0302020204030204"/>
            </a:rPr>
            <a:t>th</a:t>
          </a:r>
          <a:r>
            <a:rPr lang="en-GB" sz="1600" kern="1200" dirty="0"/>
            <a:t> May</a:t>
          </a:r>
          <a:endParaRPr lang="en-US" sz="1600" kern="1200" dirty="0"/>
        </a:p>
      </dsp:txBody>
      <dsp:txXfrm>
        <a:off x="18734" y="1031465"/>
        <a:ext cx="4902399" cy="346292"/>
      </dsp:txXfrm>
    </dsp:sp>
    <dsp:sp modelId="{63F5D00D-DF1C-4A21-9D96-B46FADEE0869}">
      <dsp:nvSpPr>
        <dsp:cNvPr id="0" name=""/>
        <dsp:cNvSpPr/>
      </dsp:nvSpPr>
      <dsp:spPr>
        <a:xfrm>
          <a:off x="0" y="1442571"/>
          <a:ext cx="4939867" cy="3837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t>Paper 2: Reasoning (40 minutes) – Wednesday</a:t>
          </a:r>
          <a:r>
            <a:rPr lang="en-GB" sz="1600" kern="1200" dirty="0">
              <a:latin typeface="Calibri Light" panose="020F0302020204030204"/>
            </a:rPr>
            <a:t> 15</a:t>
          </a:r>
          <a:r>
            <a:rPr lang="en-GB" sz="1600" kern="1200" baseline="30000" dirty="0">
              <a:latin typeface="Calibri Light" panose="020F0302020204030204"/>
            </a:rPr>
            <a:t> th</a:t>
          </a:r>
          <a:r>
            <a:rPr lang="en-GB" sz="1600" kern="1200" dirty="0"/>
            <a:t> May</a:t>
          </a:r>
          <a:endParaRPr lang="en-US" sz="1600" kern="1200" dirty="0"/>
        </a:p>
      </dsp:txBody>
      <dsp:txXfrm>
        <a:off x="18734" y="1461305"/>
        <a:ext cx="4902399" cy="346292"/>
      </dsp:txXfrm>
    </dsp:sp>
    <dsp:sp modelId="{9811BEB7-5B7F-47FD-B8C8-A1988565AD94}">
      <dsp:nvSpPr>
        <dsp:cNvPr id="0" name=""/>
        <dsp:cNvSpPr/>
      </dsp:nvSpPr>
      <dsp:spPr>
        <a:xfrm>
          <a:off x="0" y="1872412"/>
          <a:ext cx="4939867"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a:t>Paper 3: Reasoning (40 minutes) – Thursday </a:t>
          </a:r>
          <a:r>
            <a:rPr lang="en-GB" sz="1600" kern="1200" baseline="0" dirty="0">
              <a:latin typeface="Calibri Light" panose="020F0302020204030204"/>
            </a:rPr>
            <a:t>16 </a:t>
          </a:r>
          <a:r>
            <a:rPr lang="en-GB" sz="1600" kern="1200" baseline="30000" dirty="0">
              <a:latin typeface="Calibri Light" panose="020F0302020204030204"/>
            </a:rPr>
            <a:t>th</a:t>
          </a:r>
          <a:r>
            <a:rPr lang="en-GB" sz="1600" kern="1200" dirty="0"/>
            <a:t> May</a:t>
          </a:r>
          <a:endParaRPr lang="en-US" sz="1600" kern="1200" dirty="0"/>
        </a:p>
      </dsp:txBody>
      <dsp:txXfrm>
        <a:off x="18734" y="1891146"/>
        <a:ext cx="490239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69199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774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92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6542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extLst>
      <p:ext uri="{BB962C8B-B14F-4D97-AF65-F5344CB8AC3E}">
        <p14:creationId xmlns:p14="http://schemas.microsoft.com/office/powerpoint/2010/main" val="118388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63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340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4982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246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882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16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031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810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9/21/2023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59721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4400">
                <a:latin typeface="+mj-lt"/>
              </a:rPr>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724073" y="1828800"/>
            <a:ext cx="4939867" cy="3271173"/>
          </a:xfrm>
        </p:spPr>
        <p:txBody>
          <a:bodyPr vert="horz" lIns="91440" tIns="45720" rIns="91440" bIns="45720" rtlCol="0">
            <a:normAutofit/>
          </a:bodyPr>
          <a:lstStyle/>
          <a:p>
            <a:pPr indent="-228600">
              <a:spcAft>
                <a:spcPts val="600"/>
              </a:spcAft>
              <a:buFont typeface="Arial" panose="020B0604020202020204" pitchFamily="34" charset="0"/>
              <a:buChar char="•"/>
            </a:pPr>
            <a:r>
              <a:rPr lang="en-US" sz="1050" dirty="0">
                <a:ea typeface="+mn-ea"/>
                <a:cs typeface="+mn-cs"/>
              </a:rPr>
              <a:t>SATs are the </a:t>
            </a:r>
            <a:r>
              <a:rPr lang="en-US" sz="1050" dirty="0" err="1">
                <a:ea typeface="+mn-ea"/>
                <a:cs typeface="+mn-cs"/>
              </a:rPr>
              <a:t>Standardised</a:t>
            </a:r>
            <a:r>
              <a:rPr lang="en-US" sz="1050" dirty="0">
                <a:ea typeface="+mn-ea"/>
                <a:cs typeface="+mn-cs"/>
              </a:rPr>
              <a:t> Assessment Tests that are given to children at the end of Key Stage 2. </a:t>
            </a:r>
            <a:endParaRPr lang="en-US" sz="1050">
              <a:ea typeface="Calibri"/>
              <a:cs typeface="Calibri"/>
            </a:endParaRPr>
          </a:p>
          <a:p>
            <a:pPr indent="-228600">
              <a:spcAft>
                <a:spcPts val="600"/>
              </a:spcAft>
              <a:buFont typeface="Arial" panose="020B0604020202020204" pitchFamily="34" charset="0"/>
              <a:buChar char="•"/>
            </a:pPr>
            <a:r>
              <a:rPr lang="en-US" sz="1050" dirty="0">
                <a:ea typeface="+mn-ea"/>
                <a:cs typeface="+mn-cs"/>
              </a:rPr>
              <a:t>The SATs take place over four days, starting on Monday 13</a:t>
            </a:r>
            <a:r>
              <a:rPr lang="en-US" sz="1050" baseline="30000" dirty="0">
                <a:ea typeface="+mn-ea"/>
                <a:cs typeface="+mn-cs"/>
              </a:rPr>
              <a:t>th</a:t>
            </a:r>
            <a:r>
              <a:rPr lang="en-US" sz="1050" dirty="0">
                <a:ea typeface="+mn-ea"/>
                <a:cs typeface="+mn-cs"/>
              </a:rPr>
              <a:t> May ending on Thursday 11</a:t>
            </a:r>
            <a:r>
              <a:rPr lang="en-US" sz="1050" baseline="30000" dirty="0">
                <a:ea typeface="+mn-ea"/>
                <a:cs typeface="+mn-cs"/>
              </a:rPr>
              <a:t>th</a:t>
            </a:r>
            <a:r>
              <a:rPr lang="en-US" sz="1050" dirty="0">
                <a:ea typeface="+mn-ea"/>
                <a:cs typeface="+mn-cs"/>
              </a:rPr>
              <a:t> May. (This is subject to change) </a:t>
            </a:r>
            <a:endParaRPr lang="en-US" sz="1050">
              <a:ea typeface="Calibri"/>
              <a:cs typeface="Calibri"/>
            </a:endParaRPr>
          </a:p>
          <a:p>
            <a:pPr indent="-228600">
              <a:spcAft>
                <a:spcPts val="600"/>
              </a:spcAft>
              <a:buFont typeface="Arial" panose="020B0604020202020204" pitchFamily="34" charset="0"/>
              <a:buChar char="•"/>
            </a:pPr>
            <a:r>
              <a:rPr lang="en-US" sz="1050" dirty="0">
                <a:ea typeface="+mn-ea"/>
                <a:cs typeface="+mn-cs"/>
              </a:rPr>
              <a:t>The SATs papers consist of:</a:t>
            </a:r>
            <a:endParaRPr lang="en-US" sz="1050">
              <a:ea typeface="Calibri"/>
              <a:cs typeface="Calibri"/>
            </a:endParaRPr>
          </a:p>
          <a:p>
            <a:pPr lvl="1" indent="-228600">
              <a:spcBef>
                <a:spcPts val="0"/>
              </a:spcBef>
              <a:spcAft>
                <a:spcPts val="600"/>
              </a:spcAft>
              <a:buFont typeface="Arial" panose="020B0604020202020204" pitchFamily="34" charset="0"/>
              <a:buChar char="•"/>
            </a:pPr>
            <a:r>
              <a:rPr lang="en-US" sz="1050" dirty="0">
                <a:latin typeface="+mn-lt"/>
                <a:ea typeface="+mn-ea"/>
                <a:cs typeface="+mn-cs"/>
              </a:rPr>
              <a:t>Spelling, punctuation and grammar (paper 1: Grammar/ Punctuation/ Spelling) – Monday 13</a:t>
            </a:r>
            <a:r>
              <a:rPr lang="en-US" sz="1050" baseline="30000" dirty="0">
                <a:latin typeface="+mn-lt"/>
                <a:ea typeface="+mn-ea"/>
                <a:cs typeface="+mn-cs"/>
              </a:rPr>
              <a:t>th</a:t>
            </a:r>
            <a:r>
              <a:rPr lang="en-US" sz="1050" dirty="0">
                <a:latin typeface="+mn-lt"/>
                <a:ea typeface="+mn-ea"/>
                <a:cs typeface="+mn-cs"/>
              </a:rPr>
              <a:t> May</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a:latin typeface="+mn-lt"/>
                <a:ea typeface="+mn-ea"/>
                <a:cs typeface="+mn-cs"/>
              </a:rPr>
              <a:t>Spelling, punctuation and grammar (paper 2: Spelling test) – Monday 13</a:t>
            </a:r>
            <a:r>
              <a:rPr lang="en-US" sz="1050" baseline="30000" dirty="0">
                <a:latin typeface="+mn-lt"/>
                <a:ea typeface="+mn-ea"/>
                <a:cs typeface="+mn-cs"/>
              </a:rPr>
              <a:t>th</a:t>
            </a:r>
            <a:r>
              <a:rPr lang="en-US" sz="1050" dirty="0">
                <a:latin typeface="+mn-lt"/>
                <a:ea typeface="+mn-ea"/>
                <a:cs typeface="+mn-cs"/>
              </a:rPr>
              <a:t> May</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a:latin typeface="+mn-lt"/>
                <a:ea typeface="+mn-ea"/>
                <a:cs typeface="+mn-cs"/>
              </a:rPr>
              <a:t>Reading – Tuesday 14</a:t>
            </a:r>
            <a:r>
              <a:rPr lang="en-US" sz="1050" baseline="30000" dirty="0">
                <a:latin typeface="+mn-lt"/>
                <a:ea typeface="+mn-ea"/>
                <a:cs typeface="+mn-cs"/>
              </a:rPr>
              <a:t>th</a:t>
            </a:r>
            <a:r>
              <a:rPr lang="en-US" sz="1050" dirty="0">
                <a:latin typeface="+mn-lt"/>
                <a:ea typeface="+mn-ea"/>
                <a:cs typeface="+mn-cs"/>
              </a:rPr>
              <a:t> May</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err="1">
                <a:latin typeface="+mn-lt"/>
                <a:ea typeface="+mn-ea"/>
                <a:cs typeface="+mn-cs"/>
              </a:rPr>
              <a:t>Maths</a:t>
            </a:r>
            <a:r>
              <a:rPr lang="en-US" sz="1050" dirty="0">
                <a:latin typeface="+mn-lt"/>
                <a:ea typeface="+mn-ea"/>
                <a:cs typeface="+mn-cs"/>
              </a:rPr>
              <a:t> (paper 1: Arithmetic) – Wednesday 15</a:t>
            </a:r>
            <a:r>
              <a:rPr lang="en-US" sz="1050" baseline="30000" dirty="0">
                <a:latin typeface="+mn-lt"/>
                <a:ea typeface="+mn-ea"/>
                <a:cs typeface="+mn-cs"/>
              </a:rPr>
              <a:t>th</a:t>
            </a:r>
            <a:r>
              <a:rPr lang="en-US" sz="1050" dirty="0">
                <a:latin typeface="+mn-lt"/>
                <a:ea typeface="+mn-ea"/>
                <a:cs typeface="+mn-cs"/>
              </a:rPr>
              <a:t> May </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err="1">
                <a:latin typeface="+mn-lt"/>
                <a:ea typeface="+mn-ea"/>
                <a:cs typeface="+mn-cs"/>
              </a:rPr>
              <a:t>Maths</a:t>
            </a:r>
            <a:r>
              <a:rPr lang="en-US" sz="1050" dirty="0">
                <a:latin typeface="+mn-lt"/>
                <a:ea typeface="+mn-ea"/>
                <a:cs typeface="+mn-cs"/>
              </a:rPr>
              <a:t> (paper 2: Reasoning) – Wednesday 15</a:t>
            </a:r>
            <a:r>
              <a:rPr lang="en-US" sz="1050" baseline="30000" dirty="0">
                <a:latin typeface="+mn-lt"/>
                <a:ea typeface="+mn-ea"/>
                <a:cs typeface="+mn-cs"/>
              </a:rPr>
              <a:t>th</a:t>
            </a:r>
            <a:r>
              <a:rPr lang="en-US" sz="1050" dirty="0">
                <a:latin typeface="+mn-lt"/>
                <a:ea typeface="+mn-ea"/>
                <a:cs typeface="+mn-cs"/>
              </a:rPr>
              <a:t> May </a:t>
            </a:r>
            <a:endParaRPr lang="en-US" sz="1050">
              <a:latin typeface="+mn-lt"/>
              <a:ea typeface="Calibri"/>
              <a:cs typeface="Calibri"/>
            </a:endParaRPr>
          </a:p>
          <a:p>
            <a:pPr lvl="1" indent="-228600">
              <a:spcBef>
                <a:spcPts val="0"/>
              </a:spcBef>
              <a:spcAft>
                <a:spcPts val="600"/>
              </a:spcAft>
              <a:buFont typeface="Arial" panose="020B0604020202020204" pitchFamily="34" charset="0"/>
              <a:buChar char="•"/>
            </a:pPr>
            <a:r>
              <a:rPr lang="en-US" sz="1050" dirty="0" err="1">
                <a:latin typeface="+mn-lt"/>
                <a:ea typeface="+mn-ea"/>
                <a:cs typeface="+mn-cs"/>
              </a:rPr>
              <a:t>Maths</a:t>
            </a:r>
            <a:r>
              <a:rPr lang="en-US" sz="1050" dirty="0">
                <a:latin typeface="+mn-lt"/>
                <a:ea typeface="+mn-ea"/>
                <a:cs typeface="+mn-cs"/>
              </a:rPr>
              <a:t> (paper 3: Reasoning) – Thursday 16</a:t>
            </a:r>
            <a:r>
              <a:rPr lang="en-US" sz="1050" baseline="30000" dirty="0">
                <a:latin typeface="+mn-lt"/>
                <a:ea typeface="+mn-ea"/>
                <a:cs typeface="+mn-cs"/>
              </a:rPr>
              <a:t>th</a:t>
            </a:r>
            <a:r>
              <a:rPr lang="en-US" sz="1050" dirty="0">
                <a:latin typeface="+mn-lt"/>
                <a:ea typeface="+mn-ea"/>
                <a:cs typeface="+mn-cs"/>
              </a:rPr>
              <a:t> May</a:t>
            </a:r>
            <a:endParaRPr lang="en-US" sz="1050" dirty="0">
              <a:latin typeface="+mn-lt"/>
              <a:ea typeface="Calibri"/>
              <a:cs typeface="Calibri"/>
            </a:endParaRPr>
          </a:p>
          <a:p>
            <a:pPr indent="-228600">
              <a:spcAft>
                <a:spcPts val="600"/>
              </a:spcAft>
              <a:buClr>
                <a:srgbClr val="595959"/>
              </a:buClr>
              <a:buFont typeface="Arial" panose="020B0604020202020204" pitchFamily="34" charset="0"/>
              <a:buChar char="•"/>
              <a:defRPr/>
            </a:pPr>
            <a:endParaRPr lang="en-US" sz="900" dirty="0">
              <a:ea typeface="+mn-lt"/>
              <a:cs typeface="+mn-lt"/>
            </a:endParaRP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BFA06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1</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a:spcBef>
                <a:spcPct val="0"/>
              </a:spcBef>
            </a:pPr>
            <a:r>
              <a:rPr lang="en-US" sz="4100" kern="1200">
                <a:solidFill>
                  <a:schemeClr val="tx1"/>
                </a:solidFill>
                <a:latin typeface="+mj-lt"/>
                <a:ea typeface="+mj-ea"/>
                <a:cs typeface="+mj-cs"/>
              </a:rPr>
              <a:t>The results</a:t>
            </a:r>
          </a:p>
        </p:txBody>
      </p:sp>
      <p:sp>
        <p:nvSpPr>
          <p:cNvPr id="11"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a:xfrm>
            <a:off x="628650" y="1447038"/>
            <a:ext cx="7879731" cy="3628049"/>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1400" dirty="0">
                <a:ea typeface="+mn-ea"/>
                <a:cs typeface="+mn-cs"/>
              </a:rPr>
              <a:t>Tests are marked externally. Once marked, the tests will be given the following scores:</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A raw score (total number of marks achieved for each paper);</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A scaled score (see below);</a:t>
            </a:r>
            <a:endParaRPr lang="en-US" sz="1400" dirty="0">
              <a:ea typeface="Calibri"/>
              <a:cs typeface="Calibri"/>
            </a:endParaRPr>
          </a:p>
          <a:p>
            <a:pPr indent="-228600">
              <a:spcAft>
                <a:spcPts val="600"/>
              </a:spcAft>
              <a:buFont typeface="Arial" panose="020B0604020202020204" pitchFamily="34" charset="0"/>
              <a:buChar char="•"/>
            </a:pPr>
            <a:r>
              <a:rPr lang="en-US" sz="1400" dirty="0">
                <a:ea typeface="+mn-ea"/>
                <a:cs typeface="+mn-cs"/>
              </a:rPr>
              <a:t>A judgement on if the National Standard has been met. </a:t>
            </a:r>
            <a:endParaRPr lang="en-US" sz="1400" dirty="0">
              <a:ea typeface="Calibri" panose="020F0502020204030204"/>
              <a:cs typeface="Calibri" panose="020F0502020204030204"/>
            </a:endParaRPr>
          </a:p>
          <a:p>
            <a:pPr indent="-228600">
              <a:spcAft>
                <a:spcPts val="600"/>
              </a:spcAft>
              <a:buFont typeface="Arial" panose="020B0604020202020204" pitchFamily="34" charset="0"/>
              <a:buChar char="•"/>
            </a:pPr>
            <a:endParaRPr lang="en-US" sz="1400" dirty="0">
              <a:ea typeface="Calibri" panose="020F0502020204030204"/>
              <a:cs typeface="Calibri" panose="020F0502020204030204"/>
            </a:endParaRPr>
          </a:p>
          <a:p>
            <a:pPr indent="-228600">
              <a:spcAft>
                <a:spcPts val="600"/>
              </a:spcAft>
              <a:buFont typeface="Arial" panose="020B0604020202020204" pitchFamily="34" charset="0"/>
              <a:buChar char="•"/>
            </a:pPr>
            <a:r>
              <a:rPr lang="en-US" sz="1400" dirty="0">
                <a:ea typeface="+mn-ea"/>
                <a:cs typeface="+mn-cs"/>
              </a:rPr>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lang="en-US" sz="1400" dirty="0">
              <a:ea typeface="Calibri"/>
              <a:cs typeface="Calibri"/>
            </a:endParaRPr>
          </a:p>
          <a:p>
            <a:pPr marL="114300" indent="-228600">
              <a:spcAft>
                <a:spcPts val="600"/>
              </a:spcAft>
              <a:buFont typeface="Arial" panose="020B0604020202020204" pitchFamily="34" charset="0"/>
              <a:buChar char="•"/>
            </a:pP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mn-ea"/>
                <a:cs typeface="+mn-cs"/>
              </a:rPr>
              <a:t>Scaled scores range from 80 to 120. </a:t>
            </a: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mn-ea"/>
                <a:cs typeface="+mn-cs"/>
              </a:rPr>
              <a:t>A scaled score of 100 or more shows the pupil is meeting the National Standard. </a:t>
            </a:r>
            <a:endParaRPr lang="en-US" sz="1400" dirty="0">
              <a:ea typeface="Calibri"/>
              <a:cs typeface="Calibri"/>
            </a:endParaRPr>
          </a:p>
          <a:p>
            <a:pPr marL="114300" indent="-228600">
              <a:spcAft>
                <a:spcPts val="600"/>
              </a:spcAft>
              <a:buFont typeface="Arial" panose="020B0604020202020204" pitchFamily="34" charset="0"/>
              <a:buChar char="•"/>
            </a:pPr>
            <a:r>
              <a:rPr lang="en-US" sz="1400" dirty="0">
                <a:ea typeface="Calibri"/>
                <a:cs typeface="Calibri"/>
              </a:rPr>
              <a:t>A scaled score of 110 or more shows the pupil is meeting the Above National Standard grade. (Greater Depth)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00000000-1234-1234-1234-123412341234}" type="slidenum">
              <a:rPr lang="en-US" sz="700" kern="1200" smtClean="0">
                <a:ea typeface="+mn-ea"/>
                <a:cs typeface="+mn-cs"/>
              </a:rPr>
              <a:pPr>
                <a:lnSpc>
                  <a:spcPct val="90000"/>
                </a:lnSpc>
                <a:spcAft>
                  <a:spcPts val="600"/>
                </a:spcAft>
              </a:pPr>
              <a:t>2</a:t>
            </a:fld>
            <a:endParaRPr lang="en-US" sz="700" kern="1200">
              <a:ea typeface="+mn-ea"/>
              <a:cs typeface="+mn-cs"/>
            </a:endParaRPr>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2400" dirty="0">
                <a:latin typeface="+mj-lt"/>
              </a:rPr>
              <a:t>Spelling, Punctuation and Grammar: Monday 13</a:t>
            </a:r>
            <a:r>
              <a:rPr lang="en-US" sz="2400" baseline="30000" dirty="0">
                <a:latin typeface="+mj-lt"/>
              </a:rPr>
              <a:t>th</a:t>
            </a:r>
            <a:r>
              <a:rPr lang="en-US" sz="2400" dirty="0">
                <a:latin typeface="+mj-lt"/>
              </a:rPr>
              <a:t> May  </a:t>
            </a:r>
            <a:endParaRPr lang="en-US" dirty="0"/>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a:xfrm>
            <a:off x="3724073" y="1828800"/>
            <a:ext cx="4939867" cy="2839064"/>
          </a:xfrm>
        </p:spPr>
        <p:txBody>
          <a:bodyPr vert="horz" lIns="91440" tIns="45720" rIns="91440" bIns="45720" rtlCol="0">
            <a:normAutofit/>
          </a:bodyPr>
          <a:lstStyle/>
          <a:p>
            <a:pPr marL="114300" indent="-228600">
              <a:spcAft>
                <a:spcPts val="600"/>
              </a:spcAft>
              <a:buFont typeface="Arial" panose="020B0604020202020204" pitchFamily="34" charset="0"/>
              <a:buChar char="•"/>
            </a:pPr>
            <a:r>
              <a:rPr lang="en-US" sz="1500">
                <a:ea typeface="+mn-ea"/>
                <a:cs typeface="+mn-cs"/>
              </a:rPr>
              <a:t>Spelling, Punctuation and Grammar consists of two papers.</a:t>
            </a:r>
          </a:p>
          <a:p>
            <a:pPr marL="114300" indent="-228600">
              <a:spcAft>
                <a:spcPts val="600"/>
              </a:spcAft>
              <a:buFont typeface="Arial" panose="020B0604020202020204" pitchFamily="34" charset="0"/>
              <a:buChar char="•"/>
            </a:pPr>
            <a:endParaRPr lang="en-US" sz="1500">
              <a:ea typeface="+mn-ea"/>
              <a:cs typeface="+mn-cs"/>
            </a:endParaRPr>
          </a:p>
          <a:p>
            <a:pPr indent="-228600">
              <a:spcAft>
                <a:spcPts val="600"/>
              </a:spcAft>
              <a:buFont typeface="Arial" panose="020B0604020202020204" pitchFamily="34" charset="0"/>
              <a:buChar char="•"/>
            </a:pPr>
            <a:r>
              <a:rPr lang="en-US" sz="1500">
                <a:ea typeface="+mn-ea"/>
                <a:cs typeface="+mn-cs"/>
              </a:rPr>
              <a:t>Paper 1 focuses on all three elements (spelling, punctuation and grammar). The paper lasts for 45 minutes. </a:t>
            </a:r>
          </a:p>
          <a:p>
            <a:pPr indent="-228600">
              <a:spcAft>
                <a:spcPts val="600"/>
              </a:spcAft>
              <a:buFont typeface="Arial" panose="020B0604020202020204" pitchFamily="34" charset="0"/>
              <a:buChar char="•"/>
            </a:pPr>
            <a:endParaRPr lang="en-US" sz="1500">
              <a:ea typeface="+mn-ea"/>
              <a:cs typeface="+mn-cs"/>
            </a:endParaRPr>
          </a:p>
          <a:p>
            <a:pPr indent="-228600">
              <a:spcAft>
                <a:spcPts val="600"/>
              </a:spcAft>
              <a:buFont typeface="Arial" panose="020B0604020202020204" pitchFamily="34" charset="0"/>
              <a:buChar char="•"/>
            </a:pPr>
            <a:r>
              <a:rPr lang="en-US" sz="1500">
                <a:ea typeface="+mn-ea"/>
                <a:cs typeface="+mn-cs"/>
              </a:rPr>
              <a:t>Paper 2 consists of a spelling test only. It should take approximately 15 minutes, although this is not a set amount of time (pupils should be given as much time as they need to complete the test).</a:t>
            </a: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D29126"/>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3</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3100">
                <a:latin typeface="+mj-lt"/>
              </a:rPr>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724073" y="1828800"/>
            <a:ext cx="4939867" cy="2839064"/>
          </a:xfrm>
        </p:spPr>
        <p:txBody>
          <a:bodyPr vert="horz" lIns="91440" tIns="45720" rIns="91440" bIns="45720" rtlCol="0">
            <a:normAutofit/>
          </a:bodyPr>
          <a:lstStyle/>
          <a:p>
            <a:pPr marL="114300" indent="-228600">
              <a:spcAft>
                <a:spcPts val="600"/>
              </a:spcAft>
              <a:buFont typeface="Arial" panose="020B0604020202020204" pitchFamily="34" charset="0"/>
              <a:buChar char="•"/>
            </a:pPr>
            <a:r>
              <a:rPr lang="en-US" sz="900">
                <a:ea typeface="+mn-ea"/>
                <a:cs typeface="+mn-cs"/>
              </a:rPr>
              <a:t>The children will have been working hard with their class teacher on developing and securing their knowledge of the technical vocabulary needed in this test.</a:t>
            </a:r>
          </a:p>
          <a:p>
            <a:pPr marL="114300" indent="-228600">
              <a:spcAft>
                <a:spcPts val="600"/>
              </a:spcAft>
              <a:buFont typeface="Arial" panose="020B0604020202020204" pitchFamily="34" charset="0"/>
              <a:buChar char="•"/>
            </a:pPr>
            <a:endParaRPr lang="en-US" sz="900">
              <a:ea typeface="+mn-ea"/>
              <a:cs typeface="+mn-cs"/>
            </a:endParaRPr>
          </a:p>
          <a:p>
            <a:pPr marL="114300" indent="-228600">
              <a:spcAft>
                <a:spcPts val="600"/>
              </a:spcAft>
              <a:buFont typeface="Arial" panose="020B0604020202020204" pitchFamily="34" charset="0"/>
              <a:buChar char="•"/>
            </a:pPr>
            <a:r>
              <a:rPr lang="en-US" sz="900">
                <a:ea typeface="+mn-ea"/>
                <a:cs typeface="+mn-cs"/>
              </a:rPr>
              <a:t>This test focuses on:</a:t>
            </a:r>
          </a:p>
          <a:p>
            <a:pPr indent="-228600">
              <a:spcAft>
                <a:spcPts val="600"/>
              </a:spcAft>
              <a:buFont typeface="Arial" panose="020B0604020202020204" pitchFamily="34" charset="0"/>
              <a:buChar char="•"/>
            </a:pPr>
            <a:r>
              <a:rPr lang="en-US" sz="900">
                <a:ea typeface="+mn-ea"/>
                <a:cs typeface="+mn-cs"/>
              </a:rPr>
              <a:t>Grammatical terms/ word classes;</a:t>
            </a:r>
          </a:p>
          <a:p>
            <a:pPr indent="-228600">
              <a:spcAft>
                <a:spcPts val="600"/>
              </a:spcAft>
              <a:buFont typeface="Arial" panose="020B0604020202020204" pitchFamily="34" charset="0"/>
              <a:buChar char="•"/>
            </a:pPr>
            <a:r>
              <a:rPr lang="en-US" sz="900">
                <a:ea typeface="+mn-ea"/>
                <a:cs typeface="+mn-cs"/>
              </a:rPr>
              <a:t>Functions of sentences;</a:t>
            </a:r>
          </a:p>
          <a:p>
            <a:pPr indent="-228600">
              <a:spcAft>
                <a:spcPts val="600"/>
              </a:spcAft>
              <a:buFont typeface="Arial" panose="020B0604020202020204" pitchFamily="34" charset="0"/>
              <a:buChar char="•"/>
            </a:pPr>
            <a:r>
              <a:rPr lang="en-US" sz="900">
                <a:ea typeface="+mn-ea"/>
                <a:cs typeface="+mn-cs"/>
              </a:rPr>
              <a:t>Combining words, phrases and clauses;</a:t>
            </a:r>
          </a:p>
          <a:p>
            <a:pPr indent="-228600">
              <a:spcAft>
                <a:spcPts val="600"/>
              </a:spcAft>
              <a:buFont typeface="Arial" panose="020B0604020202020204" pitchFamily="34" charset="0"/>
              <a:buChar char="•"/>
            </a:pPr>
            <a:r>
              <a:rPr lang="en-US" sz="900">
                <a:ea typeface="+mn-ea"/>
                <a:cs typeface="+mn-cs"/>
              </a:rPr>
              <a:t>Verb forms, tenses and consistency;</a:t>
            </a:r>
          </a:p>
          <a:p>
            <a:pPr indent="-228600">
              <a:spcAft>
                <a:spcPts val="600"/>
              </a:spcAft>
              <a:buFont typeface="Arial" panose="020B0604020202020204" pitchFamily="34" charset="0"/>
              <a:buChar char="•"/>
            </a:pPr>
            <a:r>
              <a:rPr lang="en-US" sz="900">
                <a:ea typeface="+mn-ea"/>
                <a:cs typeface="+mn-cs"/>
              </a:rPr>
              <a:t>Punctuation;</a:t>
            </a:r>
          </a:p>
          <a:p>
            <a:pPr indent="-228600">
              <a:spcAft>
                <a:spcPts val="600"/>
              </a:spcAft>
              <a:buFont typeface="Arial" panose="020B0604020202020204" pitchFamily="34" charset="0"/>
              <a:buChar char="•"/>
            </a:pPr>
            <a:r>
              <a:rPr lang="en-US" sz="900">
                <a:ea typeface="+mn-ea"/>
                <a:cs typeface="+mn-cs"/>
              </a:rPr>
              <a:t>Vocabulary;</a:t>
            </a:r>
          </a:p>
          <a:p>
            <a:pPr indent="-228600">
              <a:spcAft>
                <a:spcPts val="600"/>
              </a:spcAft>
              <a:buFont typeface="Arial" panose="020B0604020202020204" pitchFamily="34" charset="0"/>
              <a:buChar char="•"/>
            </a:pPr>
            <a:r>
              <a:rPr lang="en-US" sz="900">
                <a:ea typeface="+mn-ea"/>
                <a:cs typeface="+mn-cs"/>
              </a:rPr>
              <a:t>Standard English and formality.</a:t>
            </a:r>
          </a:p>
          <a:p>
            <a:pPr marL="114300" indent="-228600">
              <a:spcAft>
                <a:spcPts val="600"/>
              </a:spcAft>
              <a:buFont typeface="Arial" panose="020B0604020202020204" pitchFamily="34" charset="0"/>
              <a:buChar char="•"/>
            </a:pPr>
            <a:endParaRPr lang="en-US" sz="900">
              <a:ea typeface="+mn-ea"/>
              <a:cs typeface="+mn-cs"/>
            </a:endParaRPr>
          </a:p>
          <a:p>
            <a:pPr marL="114300" indent="-228600">
              <a:spcAft>
                <a:spcPts val="600"/>
              </a:spcAft>
              <a:buFont typeface="Arial" panose="020B0604020202020204" pitchFamily="34" charset="0"/>
              <a:buChar char="•"/>
            </a:pPr>
            <a:r>
              <a:rPr lang="en-US" sz="900">
                <a:ea typeface="+mn-ea"/>
                <a:cs typeface="+mn-cs"/>
              </a:rPr>
              <a:t>This test requires a range of answer types but does not require longer formal answers. </a:t>
            </a:r>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EEC093"/>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4</a:t>
            </a:fld>
            <a:endParaRPr lang="en-US" sz="7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315942" y="-114346"/>
            <a:ext cx="4265058" cy="1355479"/>
          </a:xfrm>
        </p:spPr>
        <p:txBody>
          <a:bodyPr vert="horz" lIns="91440" tIns="45720" rIns="91440" bIns="45720" rtlCol="0" anchor="ctr">
            <a:normAutofit/>
          </a:bodyPr>
          <a:lstStyle/>
          <a:p>
            <a:pPr>
              <a:spcBef>
                <a:spcPct val="0"/>
              </a:spcBef>
            </a:pPr>
            <a:r>
              <a:rPr lang="en-US" sz="2800" dirty="0">
                <a:latin typeface="+mj-lt"/>
              </a:rPr>
              <a:t>Reading: Tuesday 14</a:t>
            </a:r>
            <a:r>
              <a:rPr lang="en-US" sz="2800" baseline="30000" dirty="0">
                <a:latin typeface="+mj-lt"/>
              </a:rPr>
              <a:t>th</a:t>
            </a:r>
            <a:r>
              <a:rPr lang="en-US" sz="2800" dirty="0">
                <a:latin typeface="+mj-lt"/>
              </a:rPr>
              <a:t> May   </a:t>
            </a:r>
            <a:endParaRPr lang="en-US" sz="2800" dirty="0">
              <a:latin typeface="+mj-lt"/>
              <a:cs typeface="Calibri Light"/>
            </a:endParaRP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42554" y="1006208"/>
            <a:ext cx="4704762" cy="3961051"/>
          </a:xfrm>
        </p:spPr>
        <p:txBody>
          <a:bodyPr vert="horz" lIns="91440" tIns="45720" rIns="91440" bIns="45720" rtlCol="0">
            <a:normAutofit fontScale="92500" lnSpcReduction="10000"/>
          </a:bodyPr>
          <a:lstStyle/>
          <a:p>
            <a:pPr marL="114300" indent="-228600">
              <a:spcAft>
                <a:spcPts val="600"/>
              </a:spcAft>
              <a:buFont typeface="Arial" panose="020B0604020202020204" pitchFamily="34" charset="0"/>
              <a:buChar char="•"/>
            </a:pPr>
            <a:r>
              <a:rPr lang="en-US" sz="1100" dirty="0">
                <a:ea typeface="+mn-ea"/>
                <a:cs typeface="+mn-cs"/>
              </a:rPr>
              <a:t>There is one reading test that lasts for 60 minutes. </a:t>
            </a:r>
            <a:endParaRPr lang="en-US" sz="1100" dirty="0">
              <a:ea typeface="+mn-ea"/>
              <a:cs typeface="Calibri"/>
            </a:endParaRPr>
          </a:p>
          <a:p>
            <a:pPr marL="114300" indent="-228600">
              <a:spcAft>
                <a:spcPts val="600"/>
              </a:spcAft>
              <a:buFont typeface="Arial" panose="020B0604020202020204" pitchFamily="34" charset="0"/>
              <a:buChar char="•"/>
            </a:pPr>
            <a:r>
              <a:rPr lang="en-US" sz="1100" dirty="0">
                <a:ea typeface="+mn-ea"/>
                <a:cs typeface="+mn-cs"/>
              </a:rPr>
              <a:t>The test is designed to measure if the children’s comprehension of age-appropriate reading material meets the national standard. There are three different set texts for children to read. These could be any combination of non-fiction, fiction and/ or poetry. </a:t>
            </a:r>
            <a:endParaRPr lang="en-US" sz="1100" dirty="0">
              <a:ea typeface="Calibri" panose="020F0502020204030204"/>
              <a:cs typeface="Calibri"/>
            </a:endParaRPr>
          </a:p>
          <a:p>
            <a:pPr marL="114300" indent="-228600">
              <a:spcAft>
                <a:spcPts val="600"/>
              </a:spcAft>
              <a:buFont typeface="Arial" panose="020B0604020202020204" pitchFamily="34" charset="0"/>
              <a:buChar char="•"/>
            </a:pPr>
            <a:r>
              <a:rPr lang="en-US" sz="1100" dirty="0">
                <a:ea typeface="+mn-lt"/>
                <a:cs typeface="+mn-lt"/>
              </a:rPr>
              <a:t>Stamina is vital and needing to read quickly around 130-150 words per minute with understanding is the target for all children. If they can then they will get through the texts in the time given.</a:t>
            </a:r>
          </a:p>
          <a:p>
            <a:pPr marL="114300" indent="-228600">
              <a:spcAft>
                <a:spcPts val="600"/>
              </a:spcAft>
              <a:buFont typeface="Arial" panose="020B0604020202020204" pitchFamily="34" charset="0"/>
              <a:buChar char="•"/>
            </a:pPr>
            <a:endParaRPr lang="en-US" sz="1100" dirty="0">
              <a:ea typeface="+mn-ea"/>
              <a:cs typeface="+mn-cs"/>
            </a:endParaRPr>
          </a:p>
          <a:p>
            <a:pPr marL="114300" indent="-228600">
              <a:spcAft>
                <a:spcPts val="600"/>
              </a:spcAft>
              <a:buFont typeface="Arial" panose="020B0604020202020204" pitchFamily="34" charset="0"/>
              <a:buChar char="•"/>
            </a:pPr>
            <a:r>
              <a:rPr lang="en-US" sz="1100" dirty="0">
                <a:ea typeface="+mn-ea"/>
                <a:cs typeface="+mn-cs"/>
              </a:rPr>
              <a:t>The test covers the following areas (known as Content Domains): </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Give/ explain the meaning of words in context;</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Retrieve and record information/ identify key details from fiction and non-fiction;</a:t>
            </a:r>
            <a:endParaRPr lang="en-US" sz="1100" dirty="0">
              <a:ea typeface="+mn-ea"/>
              <a:cs typeface="Calibri"/>
            </a:endParaRPr>
          </a:p>
          <a:p>
            <a:pPr indent="-228600">
              <a:spcAft>
                <a:spcPts val="600"/>
              </a:spcAft>
              <a:buFont typeface="Arial" panose="020B0604020202020204" pitchFamily="34" charset="0"/>
              <a:buChar char="•"/>
            </a:pPr>
            <a:r>
              <a:rPr lang="en-US" sz="1100" dirty="0" err="1">
                <a:ea typeface="+mn-ea"/>
                <a:cs typeface="+mn-cs"/>
              </a:rPr>
              <a:t>Summarise</a:t>
            </a:r>
            <a:r>
              <a:rPr lang="en-US" sz="1100" dirty="0">
                <a:ea typeface="+mn-ea"/>
                <a:cs typeface="+mn-cs"/>
              </a:rPr>
              <a:t> main ideas from more than one paragraph;</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Make inferences from the text/ explain and justify inferences with evidence from the text;</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Predict what might happen from details stated and implied;</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Identify/ explain how information/ narrative content is related and contributes to meaning as a whole; </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Identify/ explain how meaning is enhanced through choice of words and phrases;</a:t>
            </a:r>
            <a:endParaRPr lang="en-US" sz="1100" dirty="0">
              <a:ea typeface="+mn-ea"/>
              <a:cs typeface="Calibri"/>
            </a:endParaRPr>
          </a:p>
          <a:p>
            <a:pPr indent="-228600">
              <a:spcAft>
                <a:spcPts val="600"/>
              </a:spcAft>
              <a:buFont typeface="Arial" panose="020B0604020202020204" pitchFamily="34" charset="0"/>
              <a:buChar char="•"/>
            </a:pPr>
            <a:r>
              <a:rPr lang="en-US" sz="1100" dirty="0">
                <a:ea typeface="+mn-ea"/>
                <a:cs typeface="+mn-cs"/>
              </a:rPr>
              <a:t>Make comparisons within the text. </a:t>
            </a:r>
            <a:endParaRPr lang="en-US" sz="1100" dirty="0">
              <a:ea typeface="+mn-ea"/>
              <a:cs typeface="Calibri"/>
            </a:endParaRP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a:xfrm>
            <a:off x="6457950" y="4767262"/>
            <a:ext cx="20574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5</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a:xfrm>
            <a:off x="3724072" y="471951"/>
            <a:ext cx="4939868" cy="964620"/>
          </a:xfrm>
        </p:spPr>
        <p:txBody>
          <a:bodyPr vert="horz" lIns="91440" tIns="45720" rIns="91440" bIns="45720" rtlCol="0" anchor="b">
            <a:normAutofit/>
          </a:bodyPr>
          <a:lstStyle/>
          <a:p>
            <a:pPr>
              <a:spcBef>
                <a:spcPct val="0"/>
              </a:spcBef>
            </a:pPr>
            <a:r>
              <a:rPr lang="en-US" sz="2100" dirty="0" err="1">
                <a:latin typeface="+mj-lt"/>
              </a:rPr>
              <a:t>Maths</a:t>
            </a:r>
            <a:r>
              <a:rPr lang="en-US" sz="2100" dirty="0">
                <a:latin typeface="+mj-lt"/>
              </a:rPr>
              <a:t>: Wednesday 15</a:t>
            </a:r>
            <a:r>
              <a:rPr lang="en-US" sz="2100" baseline="30000" dirty="0">
                <a:latin typeface="+mj-lt"/>
              </a:rPr>
              <a:t>th</a:t>
            </a:r>
            <a:r>
              <a:rPr lang="en-US" sz="2100" dirty="0">
                <a:latin typeface="+mj-lt"/>
              </a:rPr>
              <a:t> May and Thursday 16</a:t>
            </a:r>
            <a:r>
              <a:rPr lang="en-US" sz="2100" baseline="30000" dirty="0">
                <a:latin typeface="+mj-lt"/>
              </a:rPr>
              <a:t>th</a:t>
            </a:r>
            <a:r>
              <a:rPr lang="en-US" sz="2100" dirty="0">
                <a:latin typeface="+mj-lt"/>
              </a:rPr>
              <a:t> May   </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60B69D"/>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a:xfrm>
            <a:off x="7625281" y="4767262"/>
            <a:ext cx="890069"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smtClean="0">
                <a:solidFill>
                  <a:prstClr val="black">
                    <a:tint val="75000"/>
                  </a:prstClr>
                </a:solidFill>
                <a:latin typeface="Calibri" panose="020F0502020204030204"/>
                <a:ea typeface="+mn-ea"/>
                <a:cs typeface="+mn-cs"/>
              </a:rPr>
              <a:pPr>
                <a:lnSpc>
                  <a:spcPct val="90000"/>
                </a:lnSpc>
                <a:spcAft>
                  <a:spcPts val="600"/>
                </a:spcAft>
                <a:buClrTx/>
                <a:defRPr/>
              </a:pPr>
              <a:t>6</a:t>
            </a:fld>
            <a:endParaRPr lang="en-US" sz="700" kern="1200">
              <a:solidFill>
                <a:prstClr val="black">
                  <a:tint val="75000"/>
                </a:prstClr>
              </a:solidFill>
              <a:latin typeface="Calibri" panose="020F0502020204030204"/>
              <a:ea typeface="+mn-ea"/>
              <a:cs typeface="+mn-cs"/>
            </a:endParaRPr>
          </a:p>
        </p:txBody>
      </p:sp>
      <p:graphicFrame>
        <p:nvGraphicFramePr>
          <p:cNvPr id="6" name="Text Placeholder 2">
            <a:extLst>
              <a:ext uri="{FF2B5EF4-FFF2-40B4-BE49-F238E27FC236}">
                <a16:creationId xmlns:a16="http://schemas.microsoft.com/office/drawing/2014/main" id="{04B78527-1834-6A7E-B442-55A1C5C27670}"/>
              </a:ext>
            </a:extLst>
          </p:cNvPr>
          <p:cNvGraphicFramePr/>
          <p:nvPr>
            <p:extLst>
              <p:ext uri="{D42A27DB-BD31-4B8C-83A1-F6EECF244321}">
                <p14:modId xmlns:p14="http://schemas.microsoft.com/office/powerpoint/2010/main" val="1661608107"/>
              </p:ext>
            </p:extLst>
          </p:nvPr>
        </p:nvGraphicFramePr>
        <p:xfrm>
          <a:off x="3724073" y="1828800"/>
          <a:ext cx="4939867" cy="2839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85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480060" y="244026"/>
            <a:ext cx="3276451" cy="1467631"/>
          </a:xfrm>
        </p:spPr>
        <p:txBody>
          <a:bodyPr vert="horz" lIns="91440" tIns="45720" rIns="91440" bIns="45720" rtlCol="0" anchor="b">
            <a:normAutofit/>
          </a:bodyPr>
          <a:lstStyle/>
          <a:p>
            <a:pPr>
              <a:spcBef>
                <a:spcPct val="0"/>
              </a:spcBef>
            </a:pPr>
            <a:r>
              <a:rPr lang="en-US" sz="3200">
                <a:latin typeface="+mj-lt"/>
              </a:rPr>
              <a:t>Supporting your child in preparing for the SATs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166591" y="1765610"/>
            <a:ext cx="3696738" cy="249050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900" dirty="0">
                <a:ea typeface="+mn-ea"/>
                <a:cs typeface="+mn-cs"/>
              </a:rPr>
              <a:t>Tips:</a:t>
            </a:r>
            <a:endParaRPr lang="en-US" sz="900" dirty="0">
              <a:ea typeface="Calibri"/>
              <a:cs typeface="Calibri"/>
            </a:endParaRPr>
          </a:p>
          <a:p>
            <a:pPr indent="-228600">
              <a:spcAft>
                <a:spcPts val="600"/>
              </a:spcAft>
              <a:buFont typeface="Arial" panose="020B0604020202020204" pitchFamily="34" charset="0"/>
              <a:buChar char="•"/>
            </a:pPr>
            <a:r>
              <a:rPr lang="en-US" sz="1400" dirty="0">
                <a:ea typeface="+mn-ea"/>
                <a:cs typeface="+mn-cs"/>
              </a:rPr>
              <a:t>Don’t use past papers that are not sent home by school as they are used in school to prepare the children. </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Talk to your child’s class teacher if you have any concerns rather than worry your child.</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Use the timetable from now until SATs. Little and often. Spellings. My </a:t>
            </a:r>
            <a:r>
              <a:rPr lang="en-US" sz="1400" err="1">
                <a:ea typeface="+mn-ea"/>
                <a:cs typeface="+mn-cs"/>
              </a:rPr>
              <a:t>Maths</a:t>
            </a:r>
            <a:r>
              <a:rPr lang="en-US" sz="1400" dirty="0">
                <a:ea typeface="+mn-ea"/>
                <a:cs typeface="+mn-cs"/>
              </a:rPr>
              <a:t>. Reading. Use of Sats Bootcamp and the revision guides (Pearsons Books)</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Give your child time to go outside and reduce screen time.</a:t>
            </a:r>
            <a:endParaRPr lang="en-US" sz="1400">
              <a:ea typeface="Calibri"/>
              <a:cs typeface="Calibri"/>
            </a:endParaRPr>
          </a:p>
          <a:p>
            <a:pPr indent="-228600">
              <a:spcAft>
                <a:spcPts val="600"/>
              </a:spcAft>
              <a:buFont typeface="Arial" panose="020B0604020202020204" pitchFamily="34" charset="0"/>
              <a:buChar char="•"/>
            </a:pPr>
            <a:r>
              <a:rPr lang="en-US" sz="1400" dirty="0">
                <a:ea typeface="+mn-ea"/>
                <a:cs typeface="+mn-cs"/>
              </a:rPr>
              <a:t>Ensure your child is eating and drinking well and getting a good amount of sleep.</a:t>
            </a:r>
            <a:endParaRPr lang="en-US" sz="1000" dirty="0">
              <a:ea typeface="+mn-ea"/>
              <a:cs typeface="Calibri"/>
            </a:endParaRPr>
          </a:p>
          <a:p>
            <a:pPr indent="-228600">
              <a:spcAft>
                <a:spcPts val="600"/>
              </a:spcAft>
              <a:buFont typeface="Arial" panose="020B0604020202020204" pitchFamily="34" charset="0"/>
              <a:buChar char="•"/>
              <a:defRPr/>
            </a:pPr>
            <a:endParaRPr lang="en-US" sz="700" dirty="0">
              <a:ea typeface="Calibri"/>
              <a:cs typeface="Calibri"/>
            </a:endParaRP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a:xfrm>
            <a:off x="7829550" y="4767262"/>
            <a:ext cx="6858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7</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a:xfrm>
            <a:off x="362131" y="298455"/>
            <a:ext cx="3276451" cy="1467631"/>
          </a:xfrm>
        </p:spPr>
        <p:txBody>
          <a:bodyPr vert="horz" lIns="91440" tIns="45720" rIns="91440" bIns="45720" rtlCol="0" anchor="b">
            <a:normAutofit/>
          </a:bodyPr>
          <a:lstStyle/>
          <a:p>
            <a:pPr>
              <a:spcBef>
                <a:spcPct val="0"/>
              </a:spcBef>
            </a:pPr>
            <a:r>
              <a:rPr lang="en-US" sz="3200">
                <a:latin typeface="+mj-lt"/>
              </a:rPr>
              <a:t>Supporting your child in preparing for the SATs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123694" y="1765610"/>
            <a:ext cx="3987023" cy="2490501"/>
          </a:xfrm>
        </p:spPr>
        <p:txBody>
          <a:bodyPr spcFirstLastPara="1" vert="horz" wrap="square" lIns="91440" tIns="45720" rIns="91440" bIns="45720" rtlCol="0" anchor="t" anchorCtr="0">
            <a:noAutofit/>
          </a:bodyPr>
          <a:lstStyle/>
          <a:p>
            <a:pPr marL="114300" indent="-228600">
              <a:spcAft>
                <a:spcPts val="600"/>
              </a:spcAft>
              <a:buFont typeface="Arial" panose="020B0604020202020204" pitchFamily="34" charset="0"/>
              <a:buChar char="•"/>
            </a:pPr>
            <a:r>
              <a:rPr lang="en-US" sz="900" dirty="0">
                <a:ea typeface="+mn-ea"/>
                <a:cs typeface="+mn-cs"/>
              </a:rPr>
              <a:t>Tips:</a:t>
            </a:r>
            <a:endParaRPr lang="en-US" sz="900" dirty="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Ensure your child has the best possible attendance at school.</a:t>
            </a:r>
            <a:endParaRPr lang="en-US" sz="1400" dirty="0">
              <a:ea typeface="Calibri"/>
              <a:cs typeface="Calibri"/>
            </a:endParaRPr>
          </a:p>
          <a:p>
            <a:pPr marL="353695" indent="-228600">
              <a:spcAft>
                <a:spcPts val="600"/>
              </a:spcAft>
              <a:buFont typeface="Arial" panose="020B0604020202020204" pitchFamily="34" charset="0"/>
              <a:buChar char="•"/>
              <a:defRPr/>
            </a:pPr>
            <a:r>
              <a:rPr lang="en-US" sz="1400" dirty="0">
                <a:ea typeface="+mn-ea"/>
                <a:cs typeface="Calibri"/>
              </a:rPr>
              <a:t>DO Not take term time holidays as they will miss vital learning. </a:t>
            </a:r>
          </a:p>
          <a:p>
            <a:pPr marL="353695" indent="-228600">
              <a:spcAft>
                <a:spcPts val="600"/>
              </a:spcAft>
              <a:buFont typeface="Arial" panose="020B0604020202020204" pitchFamily="34" charset="0"/>
              <a:buChar char="•"/>
              <a:defRPr/>
            </a:pPr>
            <a:r>
              <a:rPr lang="en-US" sz="1400" dirty="0">
                <a:ea typeface="+mn-ea"/>
                <a:cs typeface="+mn-cs"/>
              </a:rPr>
              <a:t>Support your child with any homework tasks. Make good use of the revision guides! </a:t>
            </a:r>
            <a:endParaRPr lang="en-US" sz="140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Reading, spelling and arithmetic (e.g. times tables) are always good to </a:t>
            </a:r>
            <a:r>
              <a:rPr lang="en-US" sz="1400" err="1">
                <a:ea typeface="+mn-ea"/>
                <a:cs typeface="+mn-cs"/>
              </a:rPr>
              <a:t>practise</a:t>
            </a:r>
            <a:r>
              <a:rPr lang="en-US" sz="1400" dirty="0">
                <a:ea typeface="+mn-ea"/>
                <a:cs typeface="+mn-cs"/>
              </a:rPr>
              <a:t>.</a:t>
            </a:r>
            <a:endParaRPr lang="en-US" sz="140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Talk to your child about what they have learnt at school and what book(s) they are reading (the character, the plot, their opinion).</a:t>
            </a:r>
            <a:endParaRPr lang="en-US" sz="1400">
              <a:ea typeface="Calibri"/>
              <a:cs typeface="Calibri"/>
            </a:endParaRPr>
          </a:p>
          <a:p>
            <a:pPr marL="353695" indent="-228600">
              <a:spcAft>
                <a:spcPts val="600"/>
              </a:spcAft>
              <a:buFont typeface="Arial" panose="020B0604020202020204" pitchFamily="34" charset="0"/>
              <a:buChar char="•"/>
              <a:defRPr/>
            </a:pPr>
            <a:r>
              <a:rPr lang="en-US" sz="1400" dirty="0">
                <a:ea typeface="+mn-ea"/>
                <a:cs typeface="+mn-cs"/>
              </a:rPr>
              <a:t>Make sure your child has a good sleep and healthy breakfast every morning!</a:t>
            </a:r>
            <a:endParaRPr lang="en-US" sz="1400" dirty="0">
              <a:ea typeface="Calibri"/>
              <a:cs typeface="Calibri"/>
            </a:endParaRPr>
          </a:p>
          <a:p>
            <a:pPr indent="-228600">
              <a:spcAft>
                <a:spcPts val="600"/>
              </a:spcAft>
              <a:buFont typeface="Arial" panose="020B0604020202020204" pitchFamily="34" charset="0"/>
              <a:buChar char="•"/>
            </a:pPr>
            <a:endParaRPr lang="en-US" sz="600">
              <a:ea typeface="+mn-ea"/>
              <a:cs typeface="+mn-cs"/>
            </a:endParaRP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a:xfrm>
            <a:off x="7829550" y="4767262"/>
            <a:ext cx="685800" cy="273844"/>
          </a:xfrm>
        </p:spPr>
        <p:txBody>
          <a:bodyPr vert="horz" lIns="91440" tIns="45720" rIns="91440" bIns="45720" rtlCol="0" anchor="ctr">
            <a:normAutofit/>
          </a:bodyPr>
          <a:lstStyle/>
          <a:p>
            <a:pPr>
              <a:lnSpc>
                <a:spcPct val="90000"/>
              </a:lnSpc>
              <a:spcAft>
                <a:spcPts val="600"/>
              </a:spcAft>
              <a:buClrTx/>
              <a:defRPr/>
            </a:pPr>
            <a:fld id="{00000000-1234-1234-1234-123412341234}" type="slidenum">
              <a:rPr lang="en-US" sz="700" kern="1200">
                <a:solidFill>
                  <a:srgbClr val="FFFFFF"/>
                </a:solidFill>
                <a:latin typeface="Calibri" panose="020F0502020204030204"/>
                <a:ea typeface="+mn-ea"/>
                <a:cs typeface="+mn-cs"/>
              </a:rPr>
              <a:pPr>
                <a:lnSpc>
                  <a:spcPct val="90000"/>
                </a:lnSpc>
                <a:spcAft>
                  <a:spcPts val="600"/>
                </a:spcAft>
                <a:buClrTx/>
                <a:defRPr/>
              </a:pPr>
              <a:t>8</a:t>
            </a:fld>
            <a:endParaRPr lang="en-US" sz="700" kern="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32639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1172</Words>
  <Application>Microsoft Office PowerPoint</Application>
  <PresentationFormat>On-screen Show (16:9)</PresentationFormat>
  <Paragraphs>94</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Nunito</vt:lpstr>
      <vt:lpstr>Calibri Light</vt:lpstr>
      <vt:lpstr>Arial</vt:lpstr>
      <vt:lpstr>Office Theme</vt:lpstr>
      <vt:lpstr>What are the SATs? </vt:lpstr>
      <vt:lpstr>The results</vt:lpstr>
      <vt:lpstr>Spelling, Punctuation and Grammar: Monday 13th May  </vt:lpstr>
      <vt:lpstr>Spelling, Punctuation and Grammar: Paper 1</vt:lpstr>
      <vt:lpstr>Reading: Tuesday 14th May   </vt:lpstr>
      <vt:lpstr>Maths: Wednesday 15th May and Thursday 16th May   </vt:lpstr>
      <vt:lpstr>Supporting your child in preparing for the SATs</vt:lpstr>
      <vt:lpstr>Supporting your child in preparing for the SATs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Mrs L Graham</dc:creator>
  <cp:lastModifiedBy>Luke Buckley</cp:lastModifiedBy>
  <cp:revision>222</cp:revision>
  <dcterms:modified xsi:type="dcterms:W3CDTF">2023-09-21T13:22:56Z</dcterms:modified>
</cp:coreProperties>
</file>