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6" r:id="rId2"/>
    <p:sldMasterId id="2147483818" r:id="rId3"/>
    <p:sldMasterId id="2147483830" r:id="rId4"/>
  </p:sldMasterIdLst>
  <p:notesMasterIdLst>
    <p:notesMasterId r:id="rId19"/>
  </p:notesMasterIdLst>
  <p:handoutMasterIdLst>
    <p:handoutMasterId r:id="rId20"/>
  </p:handoutMasterIdLst>
  <p:sldIdLst>
    <p:sldId id="424" r:id="rId5"/>
    <p:sldId id="439" r:id="rId6"/>
    <p:sldId id="423" r:id="rId7"/>
    <p:sldId id="438" r:id="rId8"/>
    <p:sldId id="426" r:id="rId9"/>
    <p:sldId id="441" r:id="rId10"/>
    <p:sldId id="442" r:id="rId11"/>
    <p:sldId id="427" r:id="rId12"/>
    <p:sldId id="256" r:id="rId13"/>
    <p:sldId id="425" r:id="rId14"/>
    <p:sldId id="433" r:id="rId15"/>
    <p:sldId id="432" r:id="rId16"/>
    <p:sldId id="429" r:id="rId17"/>
    <p:sldId id="436" r:id="rId18"/>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extLst>
    <p:ext uri="{EFAFB233-063F-42B5-8137-9DF3F51BA10A}">
      <p15:sldGuideLst xmlns:p15="http://schemas.microsoft.com/office/powerpoint/2012/main">
        <p15:guide id="1" orient="horz" pos="215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F"/>
    <a:srgbClr val="336FFA"/>
    <a:srgbClr val="00D1CF"/>
    <a:srgbClr val="00FFFC"/>
    <a:srgbClr val="2856BF"/>
    <a:srgbClr val="90AB5E"/>
    <a:srgbClr val="00F3F0"/>
    <a:srgbClr val="008C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32E654-1616-69E8-74CF-3961D852C922}" v="4" dt="2023-06-12T14:01:06.077"/>
    <p1510:client id="{4EBECDD7-CB66-4406-A5A6-C4ABFFC06DC5}" v="3" dt="2023-06-04T18:04:50.0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94660" autoAdjust="0"/>
  </p:normalViewPr>
  <p:slideViewPr>
    <p:cSldViewPr snapToGrid="0" snapToObjects="1">
      <p:cViewPr varScale="1">
        <p:scale>
          <a:sx n="65" d="100"/>
          <a:sy n="65" d="100"/>
        </p:scale>
        <p:origin x="640" y="40"/>
      </p:cViewPr>
      <p:guideLst>
        <p:guide orient="horz" pos="21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F99CB0E-021A-47A7-9FD1-740F8A1CC14F}" type="datetimeFigureOut">
              <a:rPr lang="en-GB" smtClean="0"/>
              <a:t>15/06/2023</a:t>
            </a:fld>
            <a:endParaRPr lang="en-GB" dirty="0"/>
          </a:p>
        </p:txBody>
      </p:sp>
      <p:sp>
        <p:nvSpPr>
          <p:cNvPr id="4" name="Footer Placeholder 3"/>
          <p:cNvSpPr>
            <a:spLocks noGrp="1"/>
          </p:cNvSpPr>
          <p:nvPr>
            <p:ph type="ftr" sz="quarter" idx="2"/>
          </p:nvPr>
        </p:nvSpPr>
        <p:spPr>
          <a:xfrm>
            <a:off x="0" y="9428165"/>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5"/>
            <a:ext cx="2946400" cy="496887"/>
          </a:xfrm>
          <a:prstGeom prst="rect">
            <a:avLst/>
          </a:prstGeom>
        </p:spPr>
        <p:txBody>
          <a:bodyPr vert="horz" lIns="91440" tIns="45720" rIns="91440" bIns="45720" rtlCol="0" anchor="b"/>
          <a:lstStyle>
            <a:lvl1pPr algn="r">
              <a:defRPr sz="1200"/>
            </a:lvl1pPr>
          </a:lstStyle>
          <a:p>
            <a:fld id="{70F8DAA3-85F2-4418-8711-4E1A794F1C6C}" type="slidenum">
              <a:rPr lang="en-GB" smtClean="0"/>
              <a:t>‹#›</a:t>
            </a:fld>
            <a:endParaRPr lang="en-GB" dirty="0"/>
          </a:p>
        </p:txBody>
      </p:sp>
    </p:spTree>
    <p:extLst>
      <p:ext uri="{BB962C8B-B14F-4D97-AF65-F5344CB8AC3E}">
        <p14:creationId xmlns:p14="http://schemas.microsoft.com/office/powerpoint/2010/main" val="35769321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3-06-11T05:54:07.75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0 339 0,'55'0'2047,"0"0"-2031,-1 0-1,-26 0 1,-1 0-16,0 0 15,0 0 1,1 0-16,-1 0 16,0 0-16,1 0 31,-1 0-31,28 0 16,-28 0-1,28 0-15,-28 0 16,0 0-1,28 0-15,-28 0 16,0 0-16,1 0 16,-1 0-1,0 0 1,1 0 0,-1 0-16,28 0 15,-28 0-15,0 0 16,1 0-16,-1 0 0,0 0 15,1 0-15,-1 0 16,0 0-16,28 0 16,-28 0-16,0 0 0,1 0 15,-1 0-15,0 0 32,1 0-17,-1 0 1,0 0-1,1 0 1,-1 0-16,0 0 31,1 0-31,-1 0 16,0 0-16,28 0 0,-1 0 16,-26 0 15,-1 0-31,28 0 0,-28-28 15,0 28-15,1 0 16,-1 0 0,0 0-1,-27-27-15,27 27 16,1 0 0,-1 0-16,0 0 15,1 0-15,-1 0 16,0 0-1,1 0-15,-1 0 0,-27-27 16,27 27-16,1 0 16,-1-28-1,0 28-15,28 0 16,-28 0-16,0 0 16,1 0-16,-1 0 15,0 0-15,1 0 0,-1 0 16,0 0-16,28 0 15,-28 0-15,1 0 16,-1 0-16,0 0 16,1 0-1,-1 0-15,0 0 16,28 0-16,-28 0 16,0 0-16,1 0 15,-1 0 1,0 0-16,28 0 15,0 0-15,-28 0 16,28 0 0,-28 0-16,27 0 15,-26 0 1,26 0-16,-26 0 16,26 0-1,-26 0-15,-1 0 16,28 0-1,-1 0-15,-26 0 16,26 0 0,1 0-1,-28 0 1,0 0-16,1 0 0,26 0 16,-26 0-1,-1 0-15,0 0 16,1 0-1,-1 0-15,0 0 16,1 0-16,-1 0 0,27 0 16,-26 0-1,-1 0-15,0 0 0,28 0 16,0 0 0,-28 0-16,0 0 31,1 0 0,-1 0-31,0 0 16,28 0-16,-28 0 0,0 0 15,28 0-15,-28 0 32,1 0-32,26 0 0,-26 0 15,26-27-15,-26 27 0,-1-27 16,27 27-16,-26 0 15,26 0-15,-26 0 16,-1 0-16,0-28 0,1 28 16,-1 0-16,0 0 0,1 0 15,-1 0 1,28 0-16,-28 0 16,0 0-16,0 0 15,1 0-15,-1 0 16,0 0-16,1 0 0,26 0 15,-26 0-15,-1 0 16,0 0-16,28 0 16,-28 0-1,1 0-15,-1 0 0,27 0 0,-26 0 16,26 0 0,-26 0-16,26 0 15,1 0 1,-28 0-16,1 0 31,-1 0-15,0 0-1,1 0 17,-1 0-17,0 0-15,0 0 31,1 0-31,-1 0 16,0 0-16,1 0 31,-1 0-31,0 0 0,1 0 16,26 0-16,-26 0 0,26 0 16,1 0-1,-1 0-15,1-27 16,-28 27-16,28 0 15,-28 0-15,28 0 16,0 0-16,-1 0 16,1 0-16,-1 0 31,-26 0-31,26 0 0,1 0 16,-28 0-1,1 0-15,26 0 16,-26 0-16,-1 0 0,0 0 15,28 0 1,-1 0 0,1 0-1,-28 0-15,1 0 16,-1 0-16,0 0 16,1 0-1,-1 0 1,0 0-16,1 0 0,-1 0 15,0 0-15,0 0 16,28 0 0,-28 0-16,28 0 0,-28 0 15,28 0 1,-28 0-16,28 0 0,-28 0 16,28 0-16,-1 0 15,-26 0-15,-1 0 16,0 0-16,28 0 15,-28 0-15,1 0 16,26 0-16,1 0 16,-28 0-16,28 0 15,-28 0-15,0 0 0,1 0 16,-1 0-16,28 0 31,-1 0-15,-26 0-16,-1 0 15,0 0-15,1 0 0,-1 0 16,0 0 62,1 0-78,-1 0 16,0 0-1,0 0-15,1 0 16,26 0-16,-26 0 0,26 0 16,28 0-16,-54 0 15,26 0 1,1 0-16,-1 0 16,1 0-16,0 0 15,-28 0-15,28 0 0,-28-27 16,0 27-16,28 0 15,-28 0-15,28 0 16,-1 0-16,1 0 16,-28 0-1,28 0-15,0 0 16,-28 0-16,0 0 16,1 0-1,-1 0-15,27 0 0,-26 0 16,-1 0-1,0 0 1,1 0-16,-1 0 0,0 0 31,1 0-15,-1 0-16,0 0 31,1 0-15,-1 0-1,0 0-15,1 0 0,-1 0 16,0 0-16,28 0 16,-28 0-16,28 0 0,-1 0 15,-26 0 17,-1 0-32,0 0 15,1 0 1,-1 0-16,0 0 31,1 0-31,26 0 16,-27 0-16,1 0 15,26 0 1,1 0-16,-28 0 0,28 0 16,-28 0-16,1 0 15,26 0-15,-26 0 16,-1 0-16,0 0 0,28 0 15,-28 0 1,0 0 0,1 0-16,-1 0 15,0 0 1,1 0 0,-1 0-16,0 0 0,1 27 15,-1-27 1,27 27-1,-26-27 1,26 0 0,1 0-1,-28 0-15,1 0 16,26 0-16,-26 0 16,26 0-16,-26 0 15,-1 0-15,27 0 16,-26 0 15,-1 0-31,0 0 16,-27 28-16,55-28 15,-28 0-15,1 0 16,-1 0 0,0 0-16,1 0 0,-1 0 15,0 0-15,1 0 16,-1 0-1,0 0 1,0 0-16,1 0 16,-1 0-16,0 0 15,1 0-15,26 0 0,-26 0 16,-1 0-16,0 0 31,1 0-15,-1 0-16,0 0 15,1 0-15,-1 0 16,0 0-16,0 0 16,1 0-1,-1 0-15,28 0 16,-28 0-16,0 0 16,1 0-16,-1 0 15,28 0-15,27 0 16,-55 0-16,27 0 0,-26 0 15,54 0-15,-55 0 16,0 0 0,28 0-16,-28 0 0,1 0 0,26 0 15,-26 0 1,-1 0 0,0 0-1,28-28-15,-28 28 16,0 0-16,1 0 0,-1 0 15,28-27-15,-28 27 0,0 0 16,1 0 0,26 0-16,-27 0 15,1 0 1,-1 0-16,0 0 16,1 0-16,26 0 0,-26 0 0,-28-27 15,54 27-15,-26 0 16,26 0-16,-26 0 15,-1 0-15,-27-27 0,54 27 16,-26 0-16,-1 0 16,0-28-16,28 28 15,-28 0 1,1 0-16,-1 0 16,0-27-16,1 27 15,26 0-15,1 0 16,-1 0-1,-26 0-15,26 0 0,1 0 16,27 0-16,-27 0 16,-1 0-16,-26 0 0,-1 0 0,27 0 15,-26 0-15,-1 0 16,0 0-16,1 0 16,-1 0-16,0 0 15,1 0 16,-1 0-31,0 0 0,1 0 0,-1 0 16,0 0 0,1 0-16,26 0 0,-27 0 15,1 0-15,-1 0 16,0 0 0,1 0-16,-1 0 31,0 0-31,1 0 15,-1 0 1,0 0 0,28 27-16,0-27 15,-1 28 1,-27-28 0,28 0-16,-28 0 15,1 0-15,-1 0 31,0 0-31,28 0 32,-28 0-17,28 0-15,-28 0 32,0 0-32,28 0 0,-28 0 31,1 0-16,-1 0 1,0 0 15,1 0-15,-1 0 0,0 0-16,1 0 31,-1 0-16,0 0 1,1 27 31,-1-27-16,0 0-15,0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7" y="2"/>
            <a:ext cx="2945659" cy="496332"/>
          </a:xfrm>
          <a:prstGeom prst="rect">
            <a:avLst/>
          </a:prstGeom>
        </p:spPr>
        <p:txBody>
          <a:bodyPr vert="horz" lIns="91440" tIns="45720" rIns="91440" bIns="45720" rtlCol="0"/>
          <a:lstStyle>
            <a:lvl1pPr algn="r">
              <a:defRPr sz="1200"/>
            </a:lvl1pPr>
          </a:lstStyle>
          <a:p>
            <a:fld id="{72A3CB4C-BAF4-4BE4-BBB4-9B4B053B7966}" type="datetimeFigureOut">
              <a:rPr lang="en-GB" smtClean="0"/>
              <a:t>15/06/2023</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7" y="9428583"/>
            <a:ext cx="2945659" cy="496332"/>
          </a:xfrm>
          <a:prstGeom prst="rect">
            <a:avLst/>
          </a:prstGeom>
        </p:spPr>
        <p:txBody>
          <a:bodyPr vert="horz" lIns="91440" tIns="45720" rIns="91440" bIns="45720" rtlCol="0" anchor="b"/>
          <a:lstStyle>
            <a:lvl1pPr algn="r">
              <a:defRPr sz="1200"/>
            </a:lvl1pPr>
          </a:lstStyle>
          <a:p>
            <a:fld id="{5008C9E5-7882-4730-97C4-9B56B06B9E20}" type="slidenum">
              <a:rPr lang="en-GB" smtClean="0"/>
              <a:t>‹#›</a:t>
            </a:fld>
            <a:endParaRPr lang="en-GB" dirty="0"/>
          </a:p>
        </p:txBody>
      </p:sp>
    </p:spTree>
    <p:extLst>
      <p:ext uri="{BB962C8B-B14F-4D97-AF65-F5344CB8AC3E}">
        <p14:creationId xmlns:p14="http://schemas.microsoft.com/office/powerpoint/2010/main" val="1296262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1</a:t>
            </a:fld>
            <a:endParaRPr lang="en-GB" dirty="0"/>
          </a:p>
        </p:txBody>
      </p:sp>
    </p:spTree>
    <p:extLst>
      <p:ext uri="{BB962C8B-B14F-4D97-AF65-F5344CB8AC3E}">
        <p14:creationId xmlns:p14="http://schemas.microsoft.com/office/powerpoint/2010/main" val="2000532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11</a:t>
            </a:fld>
            <a:endParaRPr lang="en-GB" dirty="0"/>
          </a:p>
        </p:txBody>
      </p:sp>
    </p:spTree>
    <p:extLst>
      <p:ext uri="{BB962C8B-B14F-4D97-AF65-F5344CB8AC3E}">
        <p14:creationId xmlns:p14="http://schemas.microsoft.com/office/powerpoint/2010/main" val="360582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12</a:t>
            </a:fld>
            <a:endParaRPr lang="en-GB" dirty="0"/>
          </a:p>
        </p:txBody>
      </p:sp>
    </p:spTree>
    <p:extLst>
      <p:ext uri="{BB962C8B-B14F-4D97-AF65-F5344CB8AC3E}">
        <p14:creationId xmlns:p14="http://schemas.microsoft.com/office/powerpoint/2010/main" val="1137022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13</a:t>
            </a:fld>
            <a:endParaRPr lang="en-GB" dirty="0"/>
          </a:p>
        </p:txBody>
      </p:sp>
    </p:spTree>
    <p:extLst>
      <p:ext uri="{BB962C8B-B14F-4D97-AF65-F5344CB8AC3E}">
        <p14:creationId xmlns:p14="http://schemas.microsoft.com/office/powerpoint/2010/main" val="12534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14</a:t>
            </a:fld>
            <a:endParaRPr lang="en-GB" dirty="0"/>
          </a:p>
        </p:txBody>
      </p:sp>
    </p:spTree>
    <p:extLst>
      <p:ext uri="{BB962C8B-B14F-4D97-AF65-F5344CB8AC3E}">
        <p14:creationId xmlns:p14="http://schemas.microsoft.com/office/powerpoint/2010/main" val="4124424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2</a:t>
            </a:fld>
            <a:endParaRPr lang="en-GB" dirty="0"/>
          </a:p>
        </p:txBody>
      </p:sp>
    </p:spTree>
    <p:extLst>
      <p:ext uri="{BB962C8B-B14F-4D97-AF65-F5344CB8AC3E}">
        <p14:creationId xmlns:p14="http://schemas.microsoft.com/office/powerpoint/2010/main" val="742392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3</a:t>
            </a:fld>
            <a:endParaRPr lang="en-GB" dirty="0"/>
          </a:p>
        </p:txBody>
      </p:sp>
    </p:spTree>
    <p:extLst>
      <p:ext uri="{BB962C8B-B14F-4D97-AF65-F5344CB8AC3E}">
        <p14:creationId xmlns:p14="http://schemas.microsoft.com/office/powerpoint/2010/main" val="328838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4</a:t>
            </a:fld>
            <a:endParaRPr lang="en-GB" dirty="0"/>
          </a:p>
        </p:txBody>
      </p:sp>
    </p:spTree>
    <p:extLst>
      <p:ext uri="{BB962C8B-B14F-4D97-AF65-F5344CB8AC3E}">
        <p14:creationId xmlns:p14="http://schemas.microsoft.com/office/powerpoint/2010/main" val="3487295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5</a:t>
            </a:fld>
            <a:endParaRPr lang="en-GB" dirty="0"/>
          </a:p>
        </p:txBody>
      </p:sp>
    </p:spTree>
    <p:extLst>
      <p:ext uri="{BB962C8B-B14F-4D97-AF65-F5344CB8AC3E}">
        <p14:creationId xmlns:p14="http://schemas.microsoft.com/office/powerpoint/2010/main" val="219776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6</a:t>
            </a:fld>
            <a:endParaRPr lang="en-GB" dirty="0"/>
          </a:p>
        </p:txBody>
      </p:sp>
    </p:spTree>
    <p:extLst>
      <p:ext uri="{BB962C8B-B14F-4D97-AF65-F5344CB8AC3E}">
        <p14:creationId xmlns:p14="http://schemas.microsoft.com/office/powerpoint/2010/main" val="2356520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7</a:t>
            </a:fld>
            <a:endParaRPr lang="en-GB" dirty="0"/>
          </a:p>
        </p:txBody>
      </p:sp>
    </p:spTree>
    <p:extLst>
      <p:ext uri="{BB962C8B-B14F-4D97-AF65-F5344CB8AC3E}">
        <p14:creationId xmlns:p14="http://schemas.microsoft.com/office/powerpoint/2010/main" val="59669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8</a:t>
            </a:fld>
            <a:endParaRPr lang="en-GB" dirty="0"/>
          </a:p>
        </p:txBody>
      </p:sp>
    </p:spTree>
    <p:extLst>
      <p:ext uri="{BB962C8B-B14F-4D97-AF65-F5344CB8AC3E}">
        <p14:creationId xmlns:p14="http://schemas.microsoft.com/office/powerpoint/2010/main" val="286935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008C9E5-7882-4730-97C4-9B56B06B9E20}" type="slidenum">
              <a:rPr lang="en-GB" smtClean="0"/>
              <a:t>10</a:t>
            </a:fld>
            <a:endParaRPr lang="en-GB" dirty="0"/>
          </a:p>
        </p:txBody>
      </p:sp>
    </p:spTree>
    <p:extLst>
      <p:ext uri="{BB962C8B-B14F-4D97-AF65-F5344CB8AC3E}">
        <p14:creationId xmlns:p14="http://schemas.microsoft.com/office/powerpoint/2010/main" val="244559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txBox="1">
            <a:spLocks/>
          </p:cNvSpPr>
          <p:nvPr/>
        </p:nvSpPr>
        <p:spPr>
          <a:xfrm>
            <a:off x="1042988" y="6508750"/>
            <a:ext cx="2133600" cy="365125"/>
          </a:xfrm>
          <a:prstGeom prst="rect">
            <a:avLst/>
          </a:prstGeom>
        </p:spPr>
        <p:txBody>
          <a:bodyPr anchor="ctr"/>
          <a:lstStyle>
            <a:defPPr>
              <a:defRPr lang="en-US"/>
            </a:defPPr>
            <a:lvl1pPr algn="l" defTabSz="457200" rtl="0" fontAlgn="auto">
              <a:spcBef>
                <a:spcPts val="0"/>
              </a:spcBef>
              <a:spcAft>
                <a:spcPts val="0"/>
              </a:spcAft>
              <a:defRPr sz="1200" kern="1200" dirty="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dirty="0">
                <a:solidFill>
                  <a:prstClr val="black">
                    <a:tint val="75000"/>
                  </a:prstClr>
                </a:solidFill>
              </a:rPr>
              <a:t>© L.E.A.D. Academy Trust 2013</a:t>
            </a:r>
            <a:endParaRPr lang="en-GB" dirty="0">
              <a:solidFill>
                <a:prstClr val="black">
                  <a:tint val="75000"/>
                </a:prstClr>
              </a:solidFill>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64D4397E-B8BC-46C8-AA25-2C4AFB6A89B1}" type="datetimeFigureOut">
              <a:rPr lang="en-US" smtClean="0"/>
              <a:pPr>
                <a:defRPr/>
              </a:pPr>
              <a:t>6/15/2023</a:t>
            </a:fld>
            <a:endParaRPr lang="en-US" dirty="0"/>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B020FF80-9E27-4F5C-A23F-1B5B87752680}" type="slidenum">
              <a:rPr lang="en-US" smtClean="0"/>
              <a:pPr>
                <a:defRPr/>
              </a:pPr>
              <a:t>‹#›</a:t>
            </a:fld>
            <a:endParaRPr lang="en-US" dirty="0"/>
          </a:p>
        </p:txBody>
      </p:sp>
      <p:sp>
        <p:nvSpPr>
          <p:cNvPr id="8" name="Date Placeholder 3"/>
          <p:cNvSpPr txBox="1">
            <a:spLocks/>
          </p:cNvSpPr>
          <p:nvPr userDrawn="1"/>
        </p:nvSpPr>
        <p:spPr>
          <a:xfrm>
            <a:off x="854075" y="6376988"/>
            <a:ext cx="2133600" cy="365125"/>
          </a:xfrm>
          <a:prstGeom prst="rect">
            <a:avLst/>
          </a:prstGeom>
        </p:spPr>
        <p:txBody>
          <a:bodyPr anchor="ctr"/>
          <a:lstStyle>
            <a:defPPr>
              <a:defRPr lang="en-US"/>
            </a:defPPr>
            <a:lvl1pPr algn="l" defTabSz="457200" rtl="0" fontAlgn="auto">
              <a:spcBef>
                <a:spcPts val="0"/>
              </a:spcBef>
              <a:spcAft>
                <a:spcPts val="0"/>
              </a:spcAft>
              <a:defRPr sz="1200" kern="1200" dirty="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dirty="0">
                <a:solidFill>
                  <a:prstClr val="black">
                    <a:tint val="75000"/>
                  </a:prstClr>
                </a:solidFill>
              </a:rPr>
              <a:t>© L.E.A.D. Academy Trust 2013</a:t>
            </a:r>
            <a:endParaRPr lang="en-GB" dirty="0">
              <a:solidFill>
                <a:prstClr val="black">
                  <a:tint val="75000"/>
                </a:prstClr>
              </a:solidFill>
            </a:endParaRPr>
          </a:p>
        </p:txBody>
      </p:sp>
    </p:spTree>
    <p:extLst>
      <p:ext uri="{BB962C8B-B14F-4D97-AF65-F5344CB8AC3E}">
        <p14:creationId xmlns:p14="http://schemas.microsoft.com/office/powerpoint/2010/main" val="376186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DFB62BB0-C1B9-4E7F-B138-0779B3278D3C}" type="datetimeFigureOut">
              <a:rPr lang="en-US" smtClean="0"/>
              <a:pPr>
                <a:defRPr/>
              </a:pPr>
              <a:t>6/15/2023</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0D13532C-0B06-4092-8CE6-D577C6948858}" type="slidenum">
              <a:rPr lang="en-US" smtClean="0"/>
              <a:pPr>
                <a:defRPr/>
              </a:pPr>
              <a:t>‹#›</a:t>
            </a:fld>
            <a:endParaRPr lang="en-US" dirty="0"/>
          </a:p>
        </p:txBody>
      </p:sp>
    </p:spTree>
    <p:extLst>
      <p:ext uri="{BB962C8B-B14F-4D97-AF65-F5344CB8AC3E}">
        <p14:creationId xmlns:p14="http://schemas.microsoft.com/office/powerpoint/2010/main" val="834906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440DF2B2-B069-494A-8A13-83E5A65FC7A1}" type="datetimeFigureOut">
              <a:rPr lang="en-US" smtClean="0"/>
              <a:pPr>
                <a:defRPr/>
              </a:pPr>
              <a:t>6/15/2023</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F17BC092-07E7-4D83-BE55-F3E4D6B51685}" type="slidenum">
              <a:rPr lang="en-US" smtClean="0"/>
              <a:pPr>
                <a:defRPr/>
              </a:pPr>
              <a:t>‹#›</a:t>
            </a:fld>
            <a:endParaRPr lang="en-US" dirty="0"/>
          </a:p>
        </p:txBody>
      </p:sp>
    </p:spTree>
    <p:extLst>
      <p:ext uri="{BB962C8B-B14F-4D97-AF65-F5344CB8AC3E}">
        <p14:creationId xmlns:p14="http://schemas.microsoft.com/office/powerpoint/2010/main" val="1961749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txBox="1">
            <a:spLocks/>
          </p:cNvSpPr>
          <p:nvPr userDrawn="1"/>
        </p:nvSpPr>
        <p:spPr>
          <a:xfrm>
            <a:off x="854075" y="6376988"/>
            <a:ext cx="2133600" cy="365125"/>
          </a:xfrm>
          <a:prstGeom prst="rect">
            <a:avLst/>
          </a:prstGeom>
        </p:spPr>
        <p:txBody>
          <a:bodyPr anchor="ctr"/>
          <a:lstStyle>
            <a:defPPr>
              <a:defRPr lang="en-US"/>
            </a:defPPr>
            <a:lvl1pPr algn="l" defTabSz="457200" rtl="0" fontAlgn="auto">
              <a:spcBef>
                <a:spcPts val="0"/>
              </a:spcBef>
              <a:spcAft>
                <a:spcPts val="0"/>
              </a:spcAft>
              <a:defRPr sz="1200" kern="1200" dirty="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dirty="0">
                <a:solidFill>
                  <a:prstClr val="black">
                    <a:tint val="75000"/>
                  </a:prstClr>
                </a:solidFill>
              </a:rPr>
              <a:t>© L.E.A.D. Academy Trust 2013</a:t>
            </a:r>
            <a:endParaRPr lang="en-GB" dirty="0">
              <a:solidFill>
                <a:prstClr val="black">
                  <a:tint val="75000"/>
                </a:prstClr>
              </a:solidFill>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68313" y="6356350"/>
            <a:ext cx="2133600" cy="365125"/>
          </a:xfrm>
        </p:spPr>
        <p:txBody>
          <a:bodyPr/>
          <a:lstStyle>
            <a:lvl1pPr defTabSz="914400" fontAlgn="base">
              <a:spcBef>
                <a:spcPct val="0"/>
              </a:spcBef>
              <a:spcAft>
                <a:spcPct val="0"/>
              </a:spcAft>
              <a:defRPr>
                <a:latin typeface="Arial" charset="0"/>
                <a:cs typeface="Arial" charset="0"/>
              </a:defRPr>
            </a:lvl1pPr>
          </a:lstStyle>
          <a:p>
            <a:pPr>
              <a:defRPr/>
            </a:pPr>
            <a:fld id="{64D4397E-B8BC-46C8-AA25-2C4AFB6A89B1}" type="datetimeFigureOut">
              <a:rPr lang="en-US"/>
              <a:pPr>
                <a:defRPr/>
              </a:pPr>
              <a:t>6/15/2023</a:t>
            </a:fld>
            <a:endParaRPr lang="en-US" dirty="0"/>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B020FF80-9E27-4F5C-A23F-1B5B87752680}" type="slidenum">
              <a:rPr lang="en-US"/>
              <a:pPr>
                <a:defRPr/>
              </a:pPr>
              <a:t>‹#›</a:t>
            </a:fld>
            <a:endParaRPr lang="en-US" dirty="0"/>
          </a:p>
        </p:txBody>
      </p:sp>
    </p:spTree>
    <p:extLst>
      <p:ext uri="{BB962C8B-B14F-4D97-AF65-F5344CB8AC3E}">
        <p14:creationId xmlns:p14="http://schemas.microsoft.com/office/powerpoint/2010/main" val="164119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97BDA24F-117D-4704-8E7C-1B34CE828638}" type="datetimeFigureOut">
              <a:rPr lang="en-US"/>
              <a:pPr>
                <a:defRPr/>
              </a:pPr>
              <a:t>6/15/2023</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EC229A6A-BB5B-4328-AF10-DA4ADAE126D2}" type="slidenum">
              <a:rPr lang="en-US"/>
              <a:pPr>
                <a:defRPr/>
              </a:pPr>
              <a:t>‹#›</a:t>
            </a:fld>
            <a:endParaRPr lang="en-US" dirty="0"/>
          </a:p>
        </p:txBody>
      </p:sp>
    </p:spTree>
    <p:extLst>
      <p:ext uri="{BB962C8B-B14F-4D97-AF65-F5344CB8AC3E}">
        <p14:creationId xmlns:p14="http://schemas.microsoft.com/office/powerpoint/2010/main" val="2000394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247B4321-1959-497D-ABE0-F5AFF893BC40}" type="datetimeFigureOut">
              <a:rPr lang="en-US"/>
              <a:pPr>
                <a:defRPr/>
              </a:pPr>
              <a:t>6/15/2023</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B9B9F6E3-1BC5-4A06-8E3D-E5232260B7E8}" type="slidenum">
              <a:rPr lang="en-US"/>
              <a:pPr>
                <a:defRPr/>
              </a:pPr>
              <a:t>‹#›</a:t>
            </a:fld>
            <a:endParaRPr lang="en-US" dirty="0"/>
          </a:p>
        </p:txBody>
      </p:sp>
    </p:spTree>
    <p:extLst>
      <p:ext uri="{BB962C8B-B14F-4D97-AF65-F5344CB8AC3E}">
        <p14:creationId xmlns:p14="http://schemas.microsoft.com/office/powerpoint/2010/main" val="1274848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4536F664-9DA6-49F7-A6D6-424437F445A0}" type="datetimeFigureOut">
              <a:rPr lang="en-US"/>
              <a:pPr>
                <a:defRPr/>
              </a:pPr>
              <a:t>6/15/2023</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74291388-3E6B-4561-8C38-2B40877866FC}" type="slidenum">
              <a:rPr lang="en-US"/>
              <a:pPr>
                <a:defRPr/>
              </a:pPr>
              <a:t>‹#›</a:t>
            </a:fld>
            <a:endParaRPr lang="en-US" dirty="0"/>
          </a:p>
        </p:txBody>
      </p:sp>
    </p:spTree>
    <p:extLst>
      <p:ext uri="{BB962C8B-B14F-4D97-AF65-F5344CB8AC3E}">
        <p14:creationId xmlns:p14="http://schemas.microsoft.com/office/powerpoint/2010/main" val="410785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CF6C0BB8-9343-408F-9B01-2D4E19F6975B}" type="datetimeFigureOut">
              <a:rPr lang="en-US"/>
              <a:pPr>
                <a:defRPr/>
              </a:pPr>
              <a:t>6/15/2023</a:t>
            </a:fld>
            <a:endParaRPr lang="en-US" dirty="0"/>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24435BA9-CCA0-455F-B688-4BA8BD8ABAEB}" type="slidenum">
              <a:rPr lang="en-US"/>
              <a:pPr>
                <a:defRPr/>
              </a:pPr>
              <a:t>‹#›</a:t>
            </a:fld>
            <a:endParaRPr lang="en-US" dirty="0"/>
          </a:p>
        </p:txBody>
      </p:sp>
    </p:spTree>
    <p:extLst>
      <p:ext uri="{BB962C8B-B14F-4D97-AF65-F5344CB8AC3E}">
        <p14:creationId xmlns:p14="http://schemas.microsoft.com/office/powerpoint/2010/main" val="3738114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0F7D95C5-8ABD-428C-9A0B-5F26608D3FED}" type="datetimeFigureOut">
              <a:rPr lang="en-US"/>
              <a:pPr>
                <a:defRPr/>
              </a:pPr>
              <a:t>6/15/2023</a:t>
            </a:fld>
            <a:endParaRPr lang="en-US" dirty="0"/>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A1C63D73-9FB4-4A3B-8C73-EE5C3FD8BDAF}" type="slidenum">
              <a:rPr lang="en-US"/>
              <a:pPr>
                <a:defRPr/>
              </a:pPr>
              <a:t>‹#›</a:t>
            </a:fld>
            <a:endParaRPr lang="en-US" dirty="0"/>
          </a:p>
        </p:txBody>
      </p:sp>
    </p:spTree>
    <p:extLst>
      <p:ext uri="{BB962C8B-B14F-4D97-AF65-F5344CB8AC3E}">
        <p14:creationId xmlns:p14="http://schemas.microsoft.com/office/powerpoint/2010/main" val="2671514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19859E4F-CAA5-4806-9107-B7B31D8B1A79}" type="datetimeFigureOut">
              <a:rPr lang="en-US"/>
              <a:pPr>
                <a:defRPr/>
              </a:pPr>
              <a:t>6/15/2023</a:t>
            </a:fld>
            <a:endParaRPr lang="en-US" dirty="0"/>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C6F80712-33A9-43BD-9F87-52C5A83ABD96}" type="slidenum">
              <a:rPr lang="en-US"/>
              <a:pPr>
                <a:defRPr/>
              </a:pPr>
              <a:t>‹#›</a:t>
            </a:fld>
            <a:endParaRPr lang="en-US" dirty="0"/>
          </a:p>
        </p:txBody>
      </p:sp>
    </p:spTree>
    <p:extLst>
      <p:ext uri="{BB962C8B-B14F-4D97-AF65-F5344CB8AC3E}">
        <p14:creationId xmlns:p14="http://schemas.microsoft.com/office/powerpoint/2010/main" val="1889010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06A5C5B6-34E9-4CAF-8405-98C05F37C7AC}" type="datetimeFigureOut">
              <a:rPr lang="en-US"/>
              <a:pPr>
                <a:defRPr/>
              </a:pPr>
              <a:t>6/15/2023</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1D9DC143-CA49-4A23-9D7B-BD5A62CBC960}" type="slidenum">
              <a:rPr lang="en-US"/>
              <a:pPr>
                <a:defRPr/>
              </a:pPr>
              <a:t>‹#›</a:t>
            </a:fld>
            <a:endParaRPr lang="en-US" dirty="0"/>
          </a:p>
        </p:txBody>
      </p:sp>
    </p:spTree>
    <p:extLst>
      <p:ext uri="{BB962C8B-B14F-4D97-AF65-F5344CB8AC3E}">
        <p14:creationId xmlns:p14="http://schemas.microsoft.com/office/powerpoint/2010/main" val="225145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txBox="1">
            <a:spLocks/>
          </p:cNvSpPr>
          <p:nvPr/>
        </p:nvSpPr>
        <p:spPr>
          <a:xfrm>
            <a:off x="3563938" y="6308725"/>
            <a:ext cx="2133600" cy="365125"/>
          </a:xfrm>
          <a:prstGeom prst="rect">
            <a:avLst/>
          </a:prstGeom>
        </p:spPr>
        <p:txBody>
          <a:bodyPr anchor="ctr"/>
          <a:lstStyle>
            <a:defPPr>
              <a:defRPr lang="en-US"/>
            </a:defPPr>
            <a:lvl1pPr algn="l" defTabSz="457200" rtl="0" fontAlgn="auto">
              <a:spcBef>
                <a:spcPts val="0"/>
              </a:spcBef>
              <a:spcAft>
                <a:spcPts val="0"/>
              </a:spcAft>
              <a:defRPr sz="1200" kern="1200" dirty="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dirty="0">
                <a:solidFill>
                  <a:prstClr val="black">
                    <a:tint val="75000"/>
                  </a:prstClr>
                </a:solidFill>
              </a:rPr>
              <a:t>© L.E.A.D. Academy Trust 2013</a:t>
            </a:r>
            <a:endParaRPr lang="en-GB"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468313" y="6356350"/>
            <a:ext cx="2133600" cy="365125"/>
          </a:xfrm>
        </p:spPr>
        <p:txBody>
          <a:bodyPr/>
          <a:lstStyle>
            <a:lvl1pPr defTabSz="914400" fontAlgn="base">
              <a:spcBef>
                <a:spcPct val="0"/>
              </a:spcBef>
              <a:spcAft>
                <a:spcPct val="0"/>
              </a:spcAft>
              <a:defRPr>
                <a:latin typeface="Arial" charset="0"/>
                <a:cs typeface="Arial" charset="0"/>
              </a:defRPr>
            </a:lvl1pPr>
          </a:lstStyle>
          <a:p>
            <a:pPr>
              <a:defRPr/>
            </a:pPr>
            <a:fld id="{97BDA24F-117D-4704-8E7C-1B34CE828638}" type="datetimeFigureOut">
              <a:rPr lang="en-US" smtClean="0"/>
              <a:pPr>
                <a:defRPr/>
              </a:pPr>
              <a:t>6/15/2023</a:t>
            </a:fld>
            <a:endParaRPr lang="en-US" dirty="0"/>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EC229A6A-BB5B-4328-AF10-DA4ADAE126D2}" type="slidenum">
              <a:rPr lang="en-US" smtClean="0"/>
              <a:pPr>
                <a:defRPr/>
              </a:pPr>
              <a:t>‹#›</a:t>
            </a:fld>
            <a:endParaRPr lang="en-US" dirty="0"/>
          </a:p>
        </p:txBody>
      </p:sp>
    </p:spTree>
    <p:extLst>
      <p:ext uri="{BB962C8B-B14F-4D97-AF65-F5344CB8AC3E}">
        <p14:creationId xmlns:p14="http://schemas.microsoft.com/office/powerpoint/2010/main" val="422790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C77308A6-1DC4-46DC-A39E-29020118108D}" type="datetimeFigureOut">
              <a:rPr lang="en-US"/>
              <a:pPr>
                <a:defRPr/>
              </a:pPr>
              <a:t>6/15/2023</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8BB19032-8D66-436E-84C8-284A8B8A83E7}" type="slidenum">
              <a:rPr lang="en-US"/>
              <a:pPr>
                <a:defRPr/>
              </a:pPr>
              <a:t>‹#›</a:t>
            </a:fld>
            <a:endParaRPr lang="en-US" dirty="0"/>
          </a:p>
        </p:txBody>
      </p:sp>
    </p:spTree>
    <p:extLst>
      <p:ext uri="{BB962C8B-B14F-4D97-AF65-F5344CB8AC3E}">
        <p14:creationId xmlns:p14="http://schemas.microsoft.com/office/powerpoint/2010/main" val="418650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DFB62BB0-C1B9-4E7F-B138-0779B3278D3C}" type="datetimeFigureOut">
              <a:rPr lang="en-US"/>
              <a:pPr>
                <a:defRPr/>
              </a:pPr>
              <a:t>6/15/2023</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0D13532C-0B06-4092-8CE6-D577C6948858}" type="slidenum">
              <a:rPr lang="en-US"/>
              <a:pPr>
                <a:defRPr/>
              </a:pPr>
              <a:t>‹#›</a:t>
            </a:fld>
            <a:endParaRPr lang="en-US" dirty="0"/>
          </a:p>
        </p:txBody>
      </p:sp>
    </p:spTree>
    <p:extLst>
      <p:ext uri="{BB962C8B-B14F-4D97-AF65-F5344CB8AC3E}">
        <p14:creationId xmlns:p14="http://schemas.microsoft.com/office/powerpoint/2010/main" val="2692827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440DF2B2-B069-494A-8A13-83E5A65FC7A1}" type="datetimeFigureOut">
              <a:rPr lang="en-US"/>
              <a:pPr>
                <a:defRPr/>
              </a:pPr>
              <a:t>6/15/2023</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F17BC092-07E7-4D83-BE55-F3E4D6B51685}" type="slidenum">
              <a:rPr lang="en-US"/>
              <a:pPr>
                <a:defRPr/>
              </a:pPr>
              <a:t>‹#›</a:t>
            </a:fld>
            <a:endParaRPr lang="en-US" dirty="0"/>
          </a:p>
        </p:txBody>
      </p:sp>
    </p:spTree>
    <p:extLst>
      <p:ext uri="{BB962C8B-B14F-4D97-AF65-F5344CB8AC3E}">
        <p14:creationId xmlns:p14="http://schemas.microsoft.com/office/powerpoint/2010/main" val="813169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txBox="1">
            <a:spLocks/>
          </p:cNvSpPr>
          <p:nvPr userDrawn="1"/>
        </p:nvSpPr>
        <p:spPr>
          <a:xfrm>
            <a:off x="854075" y="6376988"/>
            <a:ext cx="2133600" cy="365125"/>
          </a:xfrm>
          <a:prstGeom prst="rect">
            <a:avLst/>
          </a:prstGeom>
        </p:spPr>
        <p:txBody>
          <a:bodyPr anchor="ctr"/>
          <a:lstStyle>
            <a:defPPr>
              <a:defRPr lang="en-US"/>
            </a:defPPr>
            <a:lvl1pPr algn="l" defTabSz="457200" rtl="0" fontAlgn="auto">
              <a:spcBef>
                <a:spcPts val="0"/>
              </a:spcBef>
              <a:spcAft>
                <a:spcPts val="0"/>
              </a:spcAft>
              <a:defRPr sz="1200" kern="1200" dirty="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dirty="0">
                <a:solidFill>
                  <a:prstClr val="black">
                    <a:tint val="75000"/>
                  </a:prstClr>
                </a:solidFill>
              </a:rPr>
              <a:t>© L.E.A.D. Academy Trust 2013</a:t>
            </a:r>
            <a:endParaRPr lang="en-GB" dirty="0">
              <a:solidFill>
                <a:prstClr val="black">
                  <a:tint val="75000"/>
                </a:prstClr>
              </a:solidFill>
            </a:endParaRP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a:xfrm>
            <a:off x="468313" y="6356350"/>
            <a:ext cx="2133600" cy="365125"/>
          </a:xfrm>
        </p:spPr>
        <p:txBody>
          <a:bodyPr/>
          <a:lstStyle>
            <a:lvl1pPr defTabSz="914400" fontAlgn="base">
              <a:spcBef>
                <a:spcPct val="0"/>
              </a:spcBef>
              <a:spcAft>
                <a:spcPct val="0"/>
              </a:spcAft>
              <a:defRPr>
                <a:latin typeface="Arial" charset="0"/>
                <a:cs typeface="Arial" charset="0"/>
              </a:defRPr>
            </a:lvl1pPr>
          </a:lstStyle>
          <a:p>
            <a:pPr>
              <a:defRPr/>
            </a:pPr>
            <a:fld id="{64D4397E-B8BC-46C8-AA25-2C4AFB6A89B1}" type="datetimeFigureOut">
              <a:rPr lang="en-US"/>
              <a:pPr>
                <a:defRPr/>
              </a:pPr>
              <a:t>6/15/2023</a:t>
            </a:fld>
            <a:endParaRPr lang="en-US" dirty="0"/>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B020FF80-9E27-4F5C-A23F-1B5B87752680}" type="slidenum">
              <a:rPr lang="en-US"/>
              <a:pPr>
                <a:defRPr/>
              </a:pPr>
              <a:t>‹#›</a:t>
            </a:fld>
            <a:endParaRPr lang="en-US" dirty="0"/>
          </a:p>
        </p:txBody>
      </p:sp>
    </p:spTree>
    <p:extLst>
      <p:ext uri="{BB962C8B-B14F-4D97-AF65-F5344CB8AC3E}">
        <p14:creationId xmlns:p14="http://schemas.microsoft.com/office/powerpoint/2010/main" val="1641199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97BDA24F-117D-4704-8E7C-1B34CE828638}" type="datetimeFigureOut">
              <a:rPr lang="en-US"/>
              <a:pPr>
                <a:defRPr/>
              </a:pPr>
              <a:t>6/15/2023</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EC229A6A-BB5B-4328-AF10-DA4ADAE126D2}" type="slidenum">
              <a:rPr lang="en-US"/>
              <a:pPr>
                <a:defRPr/>
              </a:pPr>
              <a:t>‹#›</a:t>
            </a:fld>
            <a:endParaRPr lang="en-US" dirty="0"/>
          </a:p>
        </p:txBody>
      </p:sp>
    </p:spTree>
    <p:extLst>
      <p:ext uri="{BB962C8B-B14F-4D97-AF65-F5344CB8AC3E}">
        <p14:creationId xmlns:p14="http://schemas.microsoft.com/office/powerpoint/2010/main" val="2000394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247B4321-1959-497D-ABE0-F5AFF893BC40}" type="datetimeFigureOut">
              <a:rPr lang="en-US"/>
              <a:pPr>
                <a:defRPr/>
              </a:pPr>
              <a:t>6/15/2023</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B9B9F6E3-1BC5-4A06-8E3D-E5232260B7E8}" type="slidenum">
              <a:rPr lang="en-US"/>
              <a:pPr>
                <a:defRPr/>
              </a:pPr>
              <a:t>‹#›</a:t>
            </a:fld>
            <a:endParaRPr lang="en-US" dirty="0"/>
          </a:p>
        </p:txBody>
      </p:sp>
    </p:spTree>
    <p:extLst>
      <p:ext uri="{BB962C8B-B14F-4D97-AF65-F5344CB8AC3E}">
        <p14:creationId xmlns:p14="http://schemas.microsoft.com/office/powerpoint/2010/main" val="1274848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4536F664-9DA6-49F7-A6D6-424437F445A0}" type="datetimeFigureOut">
              <a:rPr lang="en-US"/>
              <a:pPr>
                <a:defRPr/>
              </a:pPr>
              <a:t>6/15/2023</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74291388-3E6B-4561-8C38-2B40877866FC}" type="slidenum">
              <a:rPr lang="en-US"/>
              <a:pPr>
                <a:defRPr/>
              </a:pPr>
              <a:t>‹#›</a:t>
            </a:fld>
            <a:endParaRPr lang="en-US" dirty="0"/>
          </a:p>
        </p:txBody>
      </p:sp>
    </p:spTree>
    <p:extLst>
      <p:ext uri="{BB962C8B-B14F-4D97-AF65-F5344CB8AC3E}">
        <p14:creationId xmlns:p14="http://schemas.microsoft.com/office/powerpoint/2010/main" val="410785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CF6C0BB8-9343-408F-9B01-2D4E19F6975B}" type="datetimeFigureOut">
              <a:rPr lang="en-US"/>
              <a:pPr>
                <a:defRPr/>
              </a:pPr>
              <a:t>6/15/2023</a:t>
            </a:fld>
            <a:endParaRPr lang="en-US" dirty="0"/>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24435BA9-CCA0-455F-B688-4BA8BD8ABAEB}" type="slidenum">
              <a:rPr lang="en-US"/>
              <a:pPr>
                <a:defRPr/>
              </a:pPr>
              <a:t>‹#›</a:t>
            </a:fld>
            <a:endParaRPr lang="en-US" dirty="0"/>
          </a:p>
        </p:txBody>
      </p:sp>
    </p:spTree>
    <p:extLst>
      <p:ext uri="{BB962C8B-B14F-4D97-AF65-F5344CB8AC3E}">
        <p14:creationId xmlns:p14="http://schemas.microsoft.com/office/powerpoint/2010/main" val="37381145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0F7D95C5-8ABD-428C-9A0B-5F26608D3FED}" type="datetimeFigureOut">
              <a:rPr lang="en-US"/>
              <a:pPr>
                <a:defRPr/>
              </a:pPr>
              <a:t>6/15/2023</a:t>
            </a:fld>
            <a:endParaRPr lang="en-US" dirty="0"/>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A1C63D73-9FB4-4A3B-8C73-EE5C3FD8BDAF}" type="slidenum">
              <a:rPr lang="en-US"/>
              <a:pPr>
                <a:defRPr/>
              </a:pPr>
              <a:t>‹#›</a:t>
            </a:fld>
            <a:endParaRPr lang="en-US" dirty="0"/>
          </a:p>
        </p:txBody>
      </p:sp>
    </p:spTree>
    <p:extLst>
      <p:ext uri="{BB962C8B-B14F-4D97-AF65-F5344CB8AC3E}">
        <p14:creationId xmlns:p14="http://schemas.microsoft.com/office/powerpoint/2010/main" val="26715144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19859E4F-CAA5-4806-9107-B7B31D8B1A79}" type="datetimeFigureOut">
              <a:rPr lang="en-US"/>
              <a:pPr>
                <a:defRPr/>
              </a:pPr>
              <a:t>6/15/2023</a:t>
            </a:fld>
            <a:endParaRPr lang="en-US" dirty="0"/>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C6F80712-33A9-43BD-9F87-52C5A83ABD96}" type="slidenum">
              <a:rPr lang="en-US"/>
              <a:pPr>
                <a:defRPr/>
              </a:pPr>
              <a:t>‹#›</a:t>
            </a:fld>
            <a:endParaRPr lang="en-US" dirty="0"/>
          </a:p>
        </p:txBody>
      </p:sp>
    </p:spTree>
    <p:extLst>
      <p:ext uri="{BB962C8B-B14F-4D97-AF65-F5344CB8AC3E}">
        <p14:creationId xmlns:p14="http://schemas.microsoft.com/office/powerpoint/2010/main" val="188901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txBox="1">
            <a:spLocks/>
          </p:cNvSpPr>
          <p:nvPr/>
        </p:nvSpPr>
        <p:spPr>
          <a:xfrm>
            <a:off x="395288" y="6308725"/>
            <a:ext cx="2133600" cy="365125"/>
          </a:xfrm>
          <a:prstGeom prst="rect">
            <a:avLst/>
          </a:prstGeom>
        </p:spPr>
        <p:txBody>
          <a:bodyPr anchor="ctr"/>
          <a:lstStyle>
            <a:defPPr>
              <a:defRPr lang="en-US"/>
            </a:defPPr>
            <a:lvl1pPr algn="l" defTabSz="457200" rtl="0" fontAlgn="auto">
              <a:spcBef>
                <a:spcPts val="0"/>
              </a:spcBef>
              <a:spcAft>
                <a:spcPts val="0"/>
              </a:spcAft>
              <a:defRPr sz="1200" kern="1200" dirty="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dirty="0">
                <a:solidFill>
                  <a:prstClr val="black">
                    <a:tint val="75000"/>
                  </a:prstClr>
                </a:solidFill>
              </a:rPr>
              <a:t>© L.E.A.D. Academy Trust 2013</a:t>
            </a:r>
            <a:endParaRPr lang="en-GB" dirty="0">
              <a:solidFill>
                <a:prstClr val="black">
                  <a:tint val="75000"/>
                </a:prstClr>
              </a:solidFill>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247B4321-1959-497D-ABE0-F5AFF893BC40}" type="datetimeFigureOut">
              <a:rPr lang="en-US" smtClean="0"/>
              <a:pPr>
                <a:defRPr/>
              </a:pPr>
              <a:t>6/15/2023</a:t>
            </a:fld>
            <a:endParaRPr lang="en-US" dirty="0"/>
          </a:p>
        </p:txBody>
      </p:sp>
      <p:sp>
        <p:nvSpPr>
          <p:cNvPr id="6"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B9B9F6E3-1BC5-4A06-8E3D-E5232260B7E8}" type="slidenum">
              <a:rPr lang="en-US" smtClean="0"/>
              <a:pPr>
                <a:defRPr/>
              </a:pPr>
              <a:t>‹#›</a:t>
            </a:fld>
            <a:endParaRPr lang="en-US" dirty="0"/>
          </a:p>
        </p:txBody>
      </p:sp>
    </p:spTree>
    <p:extLst>
      <p:ext uri="{BB962C8B-B14F-4D97-AF65-F5344CB8AC3E}">
        <p14:creationId xmlns:p14="http://schemas.microsoft.com/office/powerpoint/2010/main" val="55325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06A5C5B6-34E9-4CAF-8405-98C05F37C7AC}" type="datetimeFigureOut">
              <a:rPr lang="en-US"/>
              <a:pPr>
                <a:defRPr/>
              </a:pPr>
              <a:t>6/15/2023</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1D9DC143-CA49-4A23-9D7B-BD5A62CBC960}" type="slidenum">
              <a:rPr lang="en-US"/>
              <a:pPr>
                <a:defRPr/>
              </a:pPr>
              <a:t>‹#›</a:t>
            </a:fld>
            <a:endParaRPr lang="en-US" dirty="0"/>
          </a:p>
        </p:txBody>
      </p:sp>
    </p:spTree>
    <p:extLst>
      <p:ext uri="{BB962C8B-B14F-4D97-AF65-F5344CB8AC3E}">
        <p14:creationId xmlns:p14="http://schemas.microsoft.com/office/powerpoint/2010/main" val="2251459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C77308A6-1DC4-46DC-A39E-29020118108D}" type="datetimeFigureOut">
              <a:rPr lang="en-US"/>
              <a:pPr>
                <a:defRPr/>
              </a:pPr>
              <a:t>6/15/2023</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8BB19032-8D66-436E-84C8-284A8B8A83E7}" type="slidenum">
              <a:rPr lang="en-US"/>
              <a:pPr>
                <a:defRPr/>
              </a:pPr>
              <a:t>‹#›</a:t>
            </a:fld>
            <a:endParaRPr lang="en-US" dirty="0"/>
          </a:p>
        </p:txBody>
      </p:sp>
    </p:spTree>
    <p:extLst>
      <p:ext uri="{BB962C8B-B14F-4D97-AF65-F5344CB8AC3E}">
        <p14:creationId xmlns:p14="http://schemas.microsoft.com/office/powerpoint/2010/main" val="4186508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DFB62BB0-C1B9-4E7F-B138-0779B3278D3C}" type="datetimeFigureOut">
              <a:rPr lang="en-US"/>
              <a:pPr>
                <a:defRPr/>
              </a:pPr>
              <a:t>6/15/2023</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0D13532C-0B06-4092-8CE6-D577C6948858}" type="slidenum">
              <a:rPr lang="en-US"/>
              <a:pPr>
                <a:defRPr/>
              </a:pPr>
              <a:t>‹#›</a:t>
            </a:fld>
            <a:endParaRPr lang="en-US" dirty="0"/>
          </a:p>
        </p:txBody>
      </p:sp>
    </p:spTree>
    <p:extLst>
      <p:ext uri="{BB962C8B-B14F-4D97-AF65-F5344CB8AC3E}">
        <p14:creationId xmlns:p14="http://schemas.microsoft.com/office/powerpoint/2010/main" val="26928271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440DF2B2-B069-494A-8A13-83E5A65FC7A1}" type="datetimeFigureOut">
              <a:rPr lang="en-US"/>
              <a:pPr>
                <a:defRPr/>
              </a:pPr>
              <a:t>6/15/2023</a:t>
            </a:fld>
            <a:endParaRPr lang="en-US" dirty="0"/>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F17BC092-07E7-4D83-BE55-F3E4D6B51685}" type="slidenum">
              <a:rPr lang="en-US"/>
              <a:pPr>
                <a:defRPr/>
              </a:pPr>
              <a:t>‹#›</a:t>
            </a:fld>
            <a:endParaRPr lang="en-US" dirty="0"/>
          </a:p>
        </p:txBody>
      </p:sp>
    </p:spTree>
    <p:extLst>
      <p:ext uri="{BB962C8B-B14F-4D97-AF65-F5344CB8AC3E}">
        <p14:creationId xmlns:p14="http://schemas.microsoft.com/office/powerpoint/2010/main" val="813169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4536F664-9DA6-49F7-A6D6-424437F445A0}" type="datetimeFigureOut">
              <a:rPr lang="en-US" smtClean="0"/>
              <a:pPr>
                <a:defRPr/>
              </a:pPr>
              <a:t>6/15/2023</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74291388-3E6B-4561-8C38-2B40877866FC}" type="slidenum">
              <a:rPr lang="en-US" smtClean="0"/>
              <a:pPr>
                <a:defRPr/>
              </a:pPr>
              <a:t>‹#›</a:t>
            </a:fld>
            <a:endParaRPr lang="en-US" dirty="0"/>
          </a:p>
        </p:txBody>
      </p:sp>
    </p:spTree>
    <p:extLst>
      <p:ext uri="{BB962C8B-B14F-4D97-AF65-F5344CB8AC3E}">
        <p14:creationId xmlns:p14="http://schemas.microsoft.com/office/powerpoint/2010/main" val="95836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CF6C0BB8-9343-408F-9B01-2D4E19F6975B}" type="datetimeFigureOut">
              <a:rPr lang="en-US" smtClean="0"/>
              <a:pPr>
                <a:defRPr/>
              </a:pPr>
              <a:t>6/15/2023</a:t>
            </a:fld>
            <a:endParaRPr lang="en-US" dirty="0"/>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24435BA9-CCA0-455F-B688-4BA8BD8ABAEB}" type="slidenum">
              <a:rPr lang="en-US" smtClean="0"/>
              <a:pPr>
                <a:defRPr/>
              </a:pPr>
              <a:t>‹#›</a:t>
            </a:fld>
            <a:endParaRPr lang="en-US" dirty="0"/>
          </a:p>
        </p:txBody>
      </p:sp>
    </p:spTree>
    <p:extLst>
      <p:ext uri="{BB962C8B-B14F-4D97-AF65-F5344CB8AC3E}">
        <p14:creationId xmlns:p14="http://schemas.microsoft.com/office/powerpoint/2010/main" val="2172544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0F7D95C5-8ABD-428C-9A0B-5F26608D3FED}" type="datetimeFigureOut">
              <a:rPr lang="en-US" smtClean="0"/>
              <a:pPr>
                <a:defRPr/>
              </a:pPr>
              <a:t>6/15/2023</a:t>
            </a:fld>
            <a:endParaRPr lang="en-US" dirty="0"/>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A1C63D73-9FB4-4A3B-8C73-EE5C3FD8BDAF}" type="slidenum">
              <a:rPr lang="en-US" smtClean="0"/>
              <a:pPr>
                <a:defRPr/>
              </a:pPr>
              <a:t>‹#›</a:t>
            </a:fld>
            <a:endParaRPr lang="en-US" dirty="0"/>
          </a:p>
        </p:txBody>
      </p:sp>
    </p:spTree>
    <p:extLst>
      <p:ext uri="{BB962C8B-B14F-4D97-AF65-F5344CB8AC3E}">
        <p14:creationId xmlns:p14="http://schemas.microsoft.com/office/powerpoint/2010/main" val="2442479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19859E4F-CAA5-4806-9107-B7B31D8B1A79}" type="datetimeFigureOut">
              <a:rPr lang="en-US" smtClean="0"/>
              <a:pPr>
                <a:defRPr/>
              </a:pPr>
              <a:t>6/15/2023</a:t>
            </a:fld>
            <a:endParaRPr lang="en-US" dirty="0"/>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C6F80712-33A9-43BD-9F87-52C5A83ABD96}" type="slidenum">
              <a:rPr lang="en-US" smtClean="0"/>
              <a:pPr>
                <a:defRPr/>
              </a:pPr>
              <a:t>‹#›</a:t>
            </a:fld>
            <a:endParaRPr lang="en-US" dirty="0"/>
          </a:p>
        </p:txBody>
      </p:sp>
    </p:spTree>
    <p:extLst>
      <p:ext uri="{BB962C8B-B14F-4D97-AF65-F5344CB8AC3E}">
        <p14:creationId xmlns:p14="http://schemas.microsoft.com/office/powerpoint/2010/main" val="405296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06A5C5B6-34E9-4CAF-8405-98C05F37C7AC}" type="datetimeFigureOut">
              <a:rPr lang="en-US" smtClean="0"/>
              <a:pPr>
                <a:defRPr/>
              </a:pPr>
              <a:t>6/15/2023</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1D9DC143-CA49-4A23-9D7B-BD5A62CBC960}" type="slidenum">
              <a:rPr lang="en-US" smtClean="0"/>
              <a:pPr>
                <a:defRPr/>
              </a:pPr>
              <a:t>‹#›</a:t>
            </a:fld>
            <a:endParaRPr lang="en-US" dirty="0"/>
          </a:p>
        </p:txBody>
      </p:sp>
    </p:spTree>
    <p:extLst>
      <p:ext uri="{BB962C8B-B14F-4D97-AF65-F5344CB8AC3E}">
        <p14:creationId xmlns:p14="http://schemas.microsoft.com/office/powerpoint/2010/main" val="1486459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charset="0"/>
                <a:cs typeface="Arial" charset="0"/>
              </a:defRPr>
            </a:lvl1pPr>
          </a:lstStyle>
          <a:p>
            <a:pPr>
              <a:defRPr/>
            </a:pPr>
            <a:fld id="{C77308A6-1DC4-46DC-A39E-29020118108D}" type="datetimeFigureOut">
              <a:rPr lang="en-US" smtClean="0"/>
              <a:pPr>
                <a:defRPr/>
              </a:pPr>
              <a:t>6/15/2023</a:t>
            </a:fld>
            <a:endParaRPr lang="en-US" dirty="0"/>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charset="0"/>
                <a:cs typeface="Arial" charset="0"/>
              </a:defRPr>
            </a:lvl1pPr>
          </a:lstStyle>
          <a:p>
            <a:pPr>
              <a:defRPr/>
            </a:pPr>
            <a:fld id="{8BB19032-8D66-436E-84C8-284A8B8A83E7}" type="slidenum">
              <a:rPr lang="en-US" smtClean="0"/>
              <a:pPr>
                <a:defRPr/>
              </a:pPr>
              <a:t>‹#›</a:t>
            </a:fld>
            <a:endParaRPr lang="en-US" dirty="0"/>
          </a:p>
        </p:txBody>
      </p:sp>
    </p:spTree>
    <p:extLst>
      <p:ext uri="{BB962C8B-B14F-4D97-AF65-F5344CB8AC3E}">
        <p14:creationId xmlns:p14="http://schemas.microsoft.com/office/powerpoint/2010/main" val="3597440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cs typeface="+mn-cs"/>
              </a:defRPr>
            </a:lvl1pPr>
          </a:lstStyle>
          <a:p>
            <a:pPr>
              <a:defRPr/>
            </a:pPr>
            <a:fld id="{093CC25D-C1D3-429B-B887-CBFD3696CC96}" type="datetimeFigureOut">
              <a:rPr lang="en-US" smtClean="0"/>
              <a:pPr>
                <a:defRPr/>
              </a:pPr>
              <a:t>6/15/2023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cs typeface="+mn-cs"/>
              </a:defRPr>
            </a:lvl1pPr>
          </a:lstStyle>
          <a:p>
            <a:pPr>
              <a:defRPr/>
            </a:pPr>
            <a:fld id="{FD61FDE0-AAB4-4FA7-88FB-C6CDF80ADFB9}" type="slidenum">
              <a:rPr lang="en-US" smtClean="0"/>
              <a:pPr>
                <a:defRPr/>
              </a:pPr>
              <a:t>‹#›</a:t>
            </a:fld>
            <a:endParaRPr lang="en-US" dirty="0"/>
          </a:p>
        </p:txBody>
      </p:sp>
    </p:spTree>
    <p:extLst>
      <p:ext uri="{BB962C8B-B14F-4D97-AF65-F5344CB8AC3E}">
        <p14:creationId xmlns:p14="http://schemas.microsoft.com/office/powerpoint/2010/main" val="240358447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cs typeface="+mn-cs"/>
              </a:defRPr>
            </a:lvl1pPr>
          </a:lstStyle>
          <a:p>
            <a:pPr>
              <a:defRPr/>
            </a:pPr>
            <a:fld id="{A936C1D9-E291-4AA4-88A9-A7B52BC23B0D}" type="datetimeFigureOut">
              <a:rPr lang="en-US">
                <a:ea typeface="+mn-ea"/>
              </a:rPr>
              <a:pPr>
                <a:defRPr/>
              </a:pPr>
              <a:t>6/15/2023</a:t>
            </a:fld>
            <a:endParaRPr lang="en-US" dirty="0">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cs typeface="+mn-cs"/>
              </a:defRPr>
            </a:lvl1pPr>
          </a:lstStyle>
          <a:p>
            <a:pPr>
              <a:defRPr/>
            </a:pPr>
            <a:endParaRPr lang="en-US" dirty="0">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cs typeface="+mn-cs"/>
              </a:defRPr>
            </a:lvl1pPr>
          </a:lstStyle>
          <a:p>
            <a:pPr>
              <a:defRPr/>
            </a:pPr>
            <a:fld id="{99DB19D4-A2AF-4828-BA40-4FB771827871}" type="slidenum">
              <a:rPr lang="en-US">
                <a:ea typeface="+mn-ea"/>
              </a:rPr>
              <a:pPr>
                <a:defRPr/>
              </a:pPr>
              <a:t>‹#›</a:t>
            </a:fld>
            <a:endParaRPr lang="en-US" dirty="0">
              <a:ea typeface="+mn-ea"/>
            </a:endParaRPr>
          </a:p>
        </p:txBody>
      </p:sp>
    </p:spTree>
    <p:extLst>
      <p:ext uri="{BB962C8B-B14F-4D97-AF65-F5344CB8AC3E}">
        <p14:creationId xmlns:p14="http://schemas.microsoft.com/office/powerpoint/2010/main" val="3165306304"/>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cs typeface="+mn-cs"/>
              </a:defRPr>
            </a:lvl1pPr>
          </a:lstStyle>
          <a:p>
            <a:pPr>
              <a:defRPr/>
            </a:pPr>
            <a:fld id="{A936C1D9-E291-4AA4-88A9-A7B52BC23B0D}" type="datetimeFigureOut">
              <a:rPr lang="en-US">
                <a:ea typeface="+mn-ea"/>
              </a:rPr>
              <a:pPr>
                <a:defRPr/>
              </a:pPr>
              <a:t>6/15/2023</a:t>
            </a:fld>
            <a:endParaRPr lang="en-US" dirty="0">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cs typeface="+mn-cs"/>
              </a:defRPr>
            </a:lvl1pPr>
          </a:lstStyle>
          <a:p>
            <a:pPr>
              <a:defRPr/>
            </a:pPr>
            <a:endParaRPr lang="en-US" dirty="0">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cs typeface="+mn-cs"/>
              </a:defRPr>
            </a:lvl1pPr>
          </a:lstStyle>
          <a:p>
            <a:pPr>
              <a:defRPr/>
            </a:pPr>
            <a:fld id="{99DB19D4-A2AF-4828-BA40-4FB771827871}" type="slidenum">
              <a:rPr lang="en-US">
                <a:ea typeface="+mn-ea"/>
              </a:rPr>
              <a:pPr>
                <a:defRPr/>
              </a:pPr>
              <a:t>‹#›</a:t>
            </a:fld>
            <a:endParaRPr lang="en-US" dirty="0">
              <a:ea typeface="+mn-ea"/>
            </a:endParaRPr>
          </a:p>
        </p:txBody>
      </p:sp>
    </p:spTree>
    <p:extLst>
      <p:ext uri="{BB962C8B-B14F-4D97-AF65-F5344CB8AC3E}">
        <p14:creationId xmlns:p14="http://schemas.microsoft.com/office/powerpoint/2010/main" val="316530630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watch?v=RJmXBQ59sxE" TargetMode="External"/><Relationship Id="rId5" Type="http://schemas.openxmlformats.org/officeDocument/2006/relationships/hyperlink" Target="https://www.renaissance.com/2018/01/23/blog-magic-15-minutes-reading-practice-reading-growth/?utm_source=school-leaders-now&amp;utm_medium=featured-article&amp;utm_campaign=guide-to-reading-growth" TargetMode="External"/><Relationship Id="rId4" Type="http://schemas.openxmlformats.org/officeDocument/2006/relationships/hyperlink" Target="https://www.renaissance.com/wkar-report/?utm_source=school-leaders-now&amp;utm_medium=featured-article&amp;utm_campaign=guide-to-reading-growt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customXml" Target="../ink/ink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570" y="274638"/>
            <a:ext cx="7598229" cy="1143000"/>
          </a:xfrm>
        </p:spPr>
        <p:txBody>
          <a:bodyPr/>
          <a:lstStyle/>
          <a:p>
            <a:r>
              <a:rPr lang="en-GB" sz="4000" u="sng" dirty="0">
                <a:solidFill>
                  <a:schemeClr val="accent5"/>
                </a:solidFill>
              </a:rPr>
              <a:t>Welcome to Uplands Junior Academy</a:t>
            </a:r>
          </a:p>
        </p:txBody>
      </p:sp>
      <p:sp>
        <p:nvSpPr>
          <p:cNvPr id="3" name="Content Placeholder 2"/>
          <p:cNvSpPr>
            <a:spLocks noGrp="1"/>
          </p:cNvSpPr>
          <p:nvPr>
            <p:ph idx="1"/>
          </p:nvPr>
        </p:nvSpPr>
        <p:spPr>
          <a:xfrm>
            <a:off x="771277" y="1366240"/>
            <a:ext cx="8237551" cy="1941286"/>
          </a:xfrm>
        </p:spPr>
        <p:txBody>
          <a:bodyPr/>
          <a:lstStyle/>
          <a:p>
            <a:pPr marL="0" indent="0">
              <a:buNone/>
            </a:pPr>
            <a:endParaRPr lang="en-GB" sz="2800" dirty="0"/>
          </a:p>
          <a:p>
            <a:pPr marL="0" indent="0">
              <a:buNone/>
            </a:pPr>
            <a:r>
              <a:rPr lang="en-GB" sz="2800" dirty="0"/>
              <a:t>An introduction to us and our school.</a:t>
            </a:r>
          </a:p>
          <a:p>
            <a:r>
              <a:rPr lang="en-GB" sz="2800" dirty="0"/>
              <a:t>School priorities</a:t>
            </a:r>
          </a:p>
          <a:p>
            <a:r>
              <a:rPr lang="en-GB" sz="2800" dirty="0"/>
              <a:t>Attendance, reading</a:t>
            </a:r>
          </a:p>
          <a:p>
            <a:r>
              <a:rPr lang="en-GB" sz="2800" dirty="0"/>
              <a:t>Uniform</a:t>
            </a:r>
          </a:p>
          <a:p>
            <a:r>
              <a:rPr lang="en-GB" sz="2800" dirty="0"/>
              <a:t>Behaviour</a:t>
            </a:r>
          </a:p>
          <a:p>
            <a:r>
              <a:rPr lang="en-GB" sz="2800" dirty="0"/>
              <a:t>How we communicate with parents – newsletter every Friday, website, twitter.</a:t>
            </a:r>
          </a:p>
          <a:p>
            <a:r>
              <a:rPr lang="en-GB" sz="2800" dirty="0"/>
              <a:t>FSM and PPG</a:t>
            </a:r>
          </a:p>
          <a:p>
            <a:endParaRPr lang="en-GB" sz="2800" dirty="0"/>
          </a:p>
          <a:p>
            <a:pPr marL="0" indent="0">
              <a:buNone/>
            </a:pPr>
            <a:endParaRPr lang="en-GB" sz="2800" dirty="0"/>
          </a:p>
        </p:txBody>
      </p:sp>
    </p:spTree>
    <p:extLst>
      <p:ext uri="{BB962C8B-B14F-4D97-AF65-F5344CB8AC3E}">
        <p14:creationId xmlns:p14="http://schemas.microsoft.com/office/powerpoint/2010/main" val="163816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570" y="274638"/>
            <a:ext cx="7598229" cy="1143000"/>
          </a:xfrm>
        </p:spPr>
        <p:txBody>
          <a:bodyPr/>
          <a:lstStyle/>
          <a:p>
            <a:r>
              <a:rPr lang="en-GB" sz="4000" dirty="0"/>
              <a:t>What we do to support your child in school:</a:t>
            </a:r>
            <a:endParaRPr lang="en-GB" sz="4000" u="sng" dirty="0">
              <a:solidFill>
                <a:schemeClr val="accent5"/>
              </a:solidFill>
            </a:endParaRPr>
          </a:p>
        </p:txBody>
      </p:sp>
      <p:sp>
        <p:nvSpPr>
          <p:cNvPr id="3" name="Content Placeholder 2"/>
          <p:cNvSpPr>
            <a:spLocks noGrp="1"/>
          </p:cNvSpPr>
          <p:nvPr>
            <p:ph idx="1"/>
          </p:nvPr>
        </p:nvSpPr>
        <p:spPr>
          <a:xfrm>
            <a:off x="771277" y="1366240"/>
            <a:ext cx="8237551" cy="1941286"/>
          </a:xfrm>
        </p:spPr>
        <p:txBody>
          <a:bodyPr/>
          <a:lstStyle/>
          <a:p>
            <a:pPr marL="0" indent="0">
              <a:buNone/>
            </a:pPr>
            <a:endParaRPr lang="en-GB" sz="2800" dirty="0"/>
          </a:p>
          <a:p>
            <a:r>
              <a:rPr lang="en-GB" sz="2400" dirty="0"/>
              <a:t>ALS phonics currently for all children who have not yet passed their phonics screening </a:t>
            </a:r>
          </a:p>
          <a:p>
            <a:r>
              <a:rPr lang="en-GB" sz="2400" dirty="0"/>
              <a:t>1:1 daily reading for some children </a:t>
            </a:r>
          </a:p>
          <a:p>
            <a:r>
              <a:rPr lang="en-GB" sz="2400" dirty="0"/>
              <a:t>All children will read independently </a:t>
            </a:r>
          </a:p>
          <a:p>
            <a:r>
              <a:rPr lang="en-GB" sz="2400" dirty="0"/>
              <a:t>Class novel based curriculum and teacher led reading</a:t>
            </a:r>
          </a:p>
          <a:p>
            <a:r>
              <a:rPr lang="en-GB" sz="2400" dirty="0"/>
              <a:t>Reading Rocketeers for interventions</a:t>
            </a:r>
          </a:p>
          <a:p>
            <a:r>
              <a:rPr lang="en-GB" sz="2400" dirty="0"/>
              <a:t>Language for thinking for those who struggle with language</a:t>
            </a:r>
          </a:p>
          <a:p>
            <a:r>
              <a:rPr lang="en-GB" sz="2400" dirty="0"/>
              <a:t>Flash Academy for those new to English </a:t>
            </a:r>
          </a:p>
          <a:p>
            <a:r>
              <a:rPr lang="en-GB" sz="2400" dirty="0"/>
              <a:t>A library filled with 1000s of age appropriate and modern books.</a:t>
            </a:r>
            <a:endParaRPr lang="en-GB" sz="2800" dirty="0"/>
          </a:p>
          <a:p>
            <a:pPr marL="0" indent="0">
              <a:buNone/>
            </a:pPr>
            <a:endParaRPr lang="en-GB" sz="2800" dirty="0"/>
          </a:p>
        </p:txBody>
      </p:sp>
    </p:spTree>
    <p:extLst>
      <p:ext uri="{BB962C8B-B14F-4D97-AF65-F5344CB8AC3E}">
        <p14:creationId xmlns:p14="http://schemas.microsoft.com/office/powerpoint/2010/main" val="1999840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570" y="274638"/>
            <a:ext cx="7598229" cy="1143000"/>
          </a:xfrm>
        </p:spPr>
        <p:txBody>
          <a:bodyPr/>
          <a:lstStyle/>
          <a:p>
            <a:r>
              <a:rPr lang="en-GB" sz="4000" dirty="0"/>
              <a:t>The power of reading for academic achievement</a:t>
            </a:r>
            <a:endParaRPr lang="en-GB" sz="4000" u="sng" dirty="0">
              <a:solidFill>
                <a:schemeClr val="accent5"/>
              </a:solidFill>
            </a:endParaRPr>
          </a:p>
        </p:txBody>
      </p:sp>
      <p:sp>
        <p:nvSpPr>
          <p:cNvPr id="3" name="Content Placeholder 2"/>
          <p:cNvSpPr>
            <a:spLocks noGrp="1"/>
          </p:cNvSpPr>
          <p:nvPr>
            <p:ph idx="1"/>
          </p:nvPr>
        </p:nvSpPr>
        <p:spPr>
          <a:xfrm>
            <a:off x="771277" y="1366240"/>
            <a:ext cx="8237551" cy="1941286"/>
          </a:xfrm>
        </p:spPr>
        <p:txBody>
          <a:bodyPr/>
          <a:lstStyle/>
          <a:p>
            <a:pPr marL="0" indent="0">
              <a:buNone/>
            </a:pPr>
            <a:r>
              <a:rPr lang="en-GB" sz="2400" dirty="0"/>
              <a:t>Based on reading skills data for 712 pupils aged 11 to 14, young people who read daily in their free time are twice as likely to read above the level expected for their age than children who don’t read daily (37.6% vs 14.2%) (National Literacy Trust)</a:t>
            </a:r>
          </a:p>
          <a:p>
            <a:r>
              <a:rPr lang="en-GB" sz="2400" dirty="0"/>
              <a:t>Results from the </a:t>
            </a:r>
            <a:r>
              <a:rPr lang="en-GB" sz="2400" dirty="0">
                <a:hlinkClick r:id="rId4"/>
              </a:rPr>
              <a:t>world’s largest annual study of student reading habits</a:t>
            </a:r>
            <a:r>
              <a:rPr lang="en-GB" sz="2400" dirty="0"/>
              <a:t> found that students who started the year as struggling readers but ended the year at or above benchmark each day read just </a:t>
            </a:r>
            <a:r>
              <a:rPr lang="en-GB" sz="2400" b="1" dirty="0"/>
              <a:t>six more minutes</a:t>
            </a:r>
            <a:r>
              <a:rPr lang="en-GB" sz="2400" dirty="0"/>
              <a:t> than struggling readers who did not meet benchmark.</a:t>
            </a:r>
          </a:p>
          <a:p>
            <a:r>
              <a:rPr lang="en-GB" sz="2400" dirty="0"/>
              <a:t>An analysis of more than 9.9 million students found that only those students who read </a:t>
            </a:r>
            <a:r>
              <a:rPr lang="en-GB" sz="2400" b="1" dirty="0">
                <a:hlinkClick r:id="rId5"/>
              </a:rPr>
              <a:t>15 minutes or more</a:t>
            </a:r>
            <a:r>
              <a:rPr lang="en-GB" sz="2400" b="1" dirty="0"/>
              <a:t> per day made accelerated reading gains</a:t>
            </a:r>
            <a:r>
              <a:rPr lang="en-GB" sz="2400" dirty="0"/>
              <a:t>.</a:t>
            </a:r>
          </a:p>
          <a:p>
            <a:r>
              <a:rPr lang="en-GB" sz="2400" dirty="0"/>
              <a:t>Some researchers estimate that children learn 1 new word for every 1,000 words read. </a:t>
            </a:r>
            <a:endParaRPr lang="en-GB" sz="2400" dirty="0">
              <a:hlinkClick r:id="rId6"/>
            </a:endParaRPr>
          </a:p>
          <a:p>
            <a:pPr marL="0" indent="0">
              <a:buNone/>
            </a:pPr>
            <a:endParaRPr lang="en-GB" sz="2800" dirty="0"/>
          </a:p>
        </p:txBody>
      </p:sp>
    </p:spTree>
    <p:extLst>
      <p:ext uri="{BB962C8B-B14F-4D97-AF65-F5344CB8AC3E}">
        <p14:creationId xmlns:p14="http://schemas.microsoft.com/office/powerpoint/2010/main" val="2861635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71277" y="1366240"/>
            <a:ext cx="8237551" cy="1941286"/>
          </a:xfrm>
        </p:spPr>
        <p:txBody>
          <a:bodyPr/>
          <a:lstStyle/>
          <a:p>
            <a:pPr marL="0" indent="0">
              <a:buNone/>
            </a:pPr>
            <a:endParaRPr lang="en-GB" sz="2800" dirty="0"/>
          </a:p>
          <a:p>
            <a:pPr marL="0" indent="0">
              <a:buNone/>
            </a:pPr>
            <a:endParaRPr lang="en-GB" sz="2800" dirty="0"/>
          </a:p>
          <a:p>
            <a:pPr marL="0" indent="0">
              <a:buNone/>
            </a:pPr>
            <a:endParaRPr lang="en-GB" sz="2800" dirty="0"/>
          </a:p>
        </p:txBody>
      </p:sp>
      <p:sp>
        <p:nvSpPr>
          <p:cNvPr id="4" name="Title 3">
            <a:extLst>
              <a:ext uri="{FF2B5EF4-FFF2-40B4-BE49-F238E27FC236}">
                <a16:creationId xmlns:a16="http://schemas.microsoft.com/office/drawing/2014/main" id="{58AC3EC3-D8C5-65DA-37AF-7B477A36D1C5}"/>
              </a:ext>
            </a:extLst>
          </p:cNvPr>
          <p:cNvSpPr>
            <a:spLocks noGrp="1"/>
          </p:cNvSpPr>
          <p:nvPr>
            <p:ph type="title"/>
          </p:nvPr>
        </p:nvSpPr>
        <p:spPr>
          <a:xfrm>
            <a:off x="1089025" y="274638"/>
            <a:ext cx="7597775" cy="114300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FF00"/>
                </a:solidFill>
                <a:effectLst>
                  <a:outerShdw blurRad="12700" dist="38100" dir="2700000" algn="tl" rotWithShape="0">
                    <a:schemeClr val="accent5">
                      <a:lumMod val="60000"/>
                      <a:lumOff val="40000"/>
                    </a:schemeClr>
                  </a:outerShdw>
                </a:effectLst>
              </a:rPr>
              <a:t>Accelerated Reader</a:t>
            </a:r>
          </a:p>
        </p:txBody>
      </p:sp>
      <p:sp>
        <p:nvSpPr>
          <p:cNvPr id="6" name="TextBox 5">
            <a:extLst>
              <a:ext uri="{FF2B5EF4-FFF2-40B4-BE49-F238E27FC236}">
                <a16:creationId xmlns:a16="http://schemas.microsoft.com/office/drawing/2014/main" id="{FB2B2B05-AFB6-B747-DF92-5E632873FF95}"/>
              </a:ext>
            </a:extLst>
          </p:cNvPr>
          <p:cNvSpPr txBox="1"/>
          <p:nvPr/>
        </p:nvSpPr>
        <p:spPr>
          <a:xfrm>
            <a:off x="1089025" y="1366240"/>
            <a:ext cx="7772171" cy="2031325"/>
          </a:xfrm>
          <a:prstGeom prst="rect">
            <a:avLst/>
          </a:prstGeom>
          <a:noFill/>
        </p:spPr>
        <p:txBody>
          <a:bodyPr wrap="square">
            <a:spAutoFit/>
          </a:bodyPr>
          <a:lstStyle/>
          <a:p>
            <a:pPr marL="285750" indent="-285750">
              <a:buFont typeface="Arial" panose="020B0604020202020204" pitchFamily="34" charset="0"/>
              <a:buChar char="•"/>
            </a:pPr>
            <a:r>
              <a:rPr lang="en-GB" sz="1800" dirty="0"/>
              <a:t>All year groups to follow AR </a:t>
            </a:r>
          </a:p>
          <a:p>
            <a:pPr marL="285750" indent="-285750">
              <a:buFont typeface="Arial" panose="020B0604020202020204" pitchFamily="34" charset="0"/>
              <a:buChar char="•"/>
            </a:pPr>
            <a:r>
              <a:rPr lang="en-GB" sz="1800" dirty="0"/>
              <a:t>Use of iPads and tablets in each classroom to complete quizzes on a daily basis. </a:t>
            </a:r>
          </a:p>
          <a:p>
            <a:pPr marL="285750" indent="-285750">
              <a:buFont typeface="Arial" panose="020B0604020202020204" pitchFamily="34" charset="0"/>
              <a:buChar char="•"/>
            </a:pPr>
            <a:r>
              <a:rPr lang="en-GB" sz="1800" dirty="0"/>
              <a:t>Each teacher will monitor quizzes and scores, if they are consistently scoring high then look to move up ZPD and equally the other way. </a:t>
            </a:r>
          </a:p>
          <a:p>
            <a:pPr marL="285750" indent="-285750">
              <a:buFont typeface="Arial" panose="020B0604020202020204" pitchFamily="34" charset="0"/>
              <a:buChar char="•"/>
            </a:pPr>
            <a:r>
              <a:rPr lang="en-GB" sz="1800" dirty="0"/>
              <a:t>Word count is kept as a competition and we give book prizes to children each term. </a:t>
            </a:r>
          </a:p>
        </p:txBody>
      </p:sp>
      <p:sp>
        <p:nvSpPr>
          <p:cNvPr id="9" name="TextBox 8">
            <a:extLst>
              <a:ext uri="{FF2B5EF4-FFF2-40B4-BE49-F238E27FC236}">
                <a16:creationId xmlns:a16="http://schemas.microsoft.com/office/drawing/2014/main" id="{CE658CFC-0127-8B5D-37F4-3D3DE0CBF6E3}"/>
              </a:ext>
            </a:extLst>
          </p:cNvPr>
          <p:cNvSpPr txBox="1"/>
          <p:nvPr/>
        </p:nvSpPr>
        <p:spPr>
          <a:xfrm>
            <a:off x="1089025" y="3246690"/>
            <a:ext cx="7687330" cy="3354765"/>
          </a:xfrm>
          <a:prstGeom prst="rect">
            <a:avLst/>
          </a:prstGeom>
          <a:noFill/>
        </p:spPr>
        <p:txBody>
          <a:bodyPr wrap="square">
            <a:spAutoFit/>
          </a:bodyPr>
          <a:lstStyle/>
          <a:p>
            <a:pPr algn="ctr"/>
            <a:r>
              <a:rPr lang="en-US" sz="4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MyOn</a:t>
            </a:r>
            <a:endParaRPr lang="en-U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endParaRPr lang="en-U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marL="285750" indent="-285750">
              <a:buFont typeface="Arial" panose="020B0604020202020204" pitchFamily="34" charset="0"/>
              <a:buChar char="•"/>
            </a:pPr>
            <a:r>
              <a:rPr lang="en-GB" sz="1600" dirty="0"/>
              <a:t>Full access on any mobile or computer device</a:t>
            </a:r>
          </a:p>
          <a:p>
            <a:pPr marL="285750" indent="-285750">
              <a:buFont typeface="Arial" panose="020B0604020202020204" pitchFamily="34" charset="0"/>
              <a:buChar char="•"/>
            </a:pPr>
            <a:r>
              <a:rPr lang="en-GB" sz="1600" dirty="0"/>
              <a:t>Over a 1000 books to choose from online. </a:t>
            </a:r>
          </a:p>
          <a:p>
            <a:pPr marL="285750" indent="-285750">
              <a:buFont typeface="Arial" panose="020B0604020202020204" pitchFamily="34" charset="0"/>
              <a:buChar char="•"/>
            </a:pPr>
            <a:r>
              <a:rPr lang="en-GB" sz="1600" dirty="0"/>
              <a:t>They can choose to read alone or have the computer read it. </a:t>
            </a:r>
          </a:p>
          <a:p>
            <a:pPr marL="285750" indent="-285750">
              <a:buFont typeface="Arial" panose="020B0604020202020204" pitchFamily="34" charset="0"/>
              <a:buChar char="•"/>
            </a:pPr>
            <a:r>
              <a:rPr lang="en-GB" sz="1600" dirty="0"/>
              <a:t>After every book, children can take a quiz.</a:t>
            </a:r>
          </a:p>
          <a:p>
            <a:pPr marL="285750" indent="-285750">
              <a:buFont typeface="Arial" panose="020B0604020202020204" pitchFamily="34" charset="0"/>
              <a:buChar char="•"/>
            </a:pPr>
            <a:r>
              <a:rPr lang="en-GB" sz="1600" dirty="0"/>
              <a:t>Some books will be directed to the children as they are at their age relation. </a:t>
            </a:r>
          </a:p>
          <a:p>
            <a:pPr algn="ctr"/>
            <a:endParaRPr lang="en-US" sz="4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243535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570" y="274638"/>
            <a:ext cx="7598229" cy="1143000"/>
          </a:xfrm>
        </p:spPr>
        <p:txBody>
          <a:bodyPr/>
          <a:lstStyle/>
          <a:p>
            <a:r>
              <a:rPr lang="en-GB" sz="4000" u="sng">
                <a:solidFill>
                  <a:schemeClr val="accent5"/>
                </a:solidFill>
              </a:rPr>
              <a:t>Reading continued</a:t>
            </a:r>
            <a:endParaRPr lang="en-GB" sz="4000" u="sng" dirty="0">
              <a:solidFill>
                <a:schemeClr val="accent5"/>
              </a:solidFill>
            </a:endParaRPr>
          </a:p>
        </p:txBody>
      </p:sp>
      <p:sp>
        <p:nvSpPr>
          <p:cNvPr id="3" name="Content Placeholder 2"/>
          <p:cNvSpPr>
            <a:spLocks noGrp="1"/>
          </p:cNvSpPr>
          <p:nvPr>
            <p:ph idx="1"/>
          </p:nvPr>
        </p:nvSpPr>
        <p:spPr>
          <a:xfrm>
            <a:off x="771277" y="1366240"/>
            <a:ext cx="8237551" cy="1941286"/>
          </a:xfrm>
        </p:spPr>
        <p:txBody>
          <a:bodyPr/>
          <a:lstStyle/>
          <a:p>
            <a:pPr marL="0" indent="0">
              <a:buNone/>
            </a:pPr>
            <a:endParaRPr lang="en-GB" sz="2800" dirty="0"/>
          </a:p>
          <a:p>
            <a:pPr marL="0" indent="0">
              <a:buNone/>
            </a:pPr>
            <a:endParaRPr lang="en-GB" sz="2800" dirty="0"/>
          </a:p>
          <a:p>
            <a:pPr marL="0" indent="0">
              <a:buNone/>
            </a:pPr>
            <a:endParaRPr lang="en-GB" sz="2800" dirty="0"/>
          </a:p>
        </p:txBody>
      </p:sp>
      <p:sp>
        <p:nvSpPr>
          <p:cNvPr id="7" name="TextBox 6">
            <a:extLst>
              <a:ext uri="{FF2B5EF4-FFF2-40B4-BE49-F238E27FC236}">
                <a16:creationId xmlns:a16="http://schemas.microsoft.com/office/drawing/2014/main" id="{651F6E6A-6C49-BB59-B2AC-BB2D34306265}"/>
              </a:ext>
            </a:extLst>
          </p:cNvPr>
          <p:cNvSpPr txBox="1"/>
          <p:nvPr/>
        </p:nvSpPr>
        <p:spPr>
          <a:xfrm>
            <a:off x="1008667" y="1715678"/>
            <a:ext cx="7678131" cy="4118050"/>
          </a:xfrm>
          <a:prstGeom prst="rect">
            <a:avLst/>
          </a:prstGeom>
          <a:noFill/>
        </p:spPr>
        <p:txBody>
          <a:bodyPr wrap="square">
            <a:spAutoFit/>
          </a:bodyPr>
          <a:lstStyle/>
          <a:p>
            <a:pPr marL="342900" indent="-342900">
              <a:buFont typeface="Arial" panose="020B0604020202020204" pitchFamily="34" charset="0"/>
              <a:buChar char="•"/>
            </a:pPr>
            <a:r>
              <a:rPr lang="en-GB" sz="2400" dirty="0">
                <a:ea typeface="Calibri" panose="020F0502020204030204" pitchFamily="34" charset="0"/>
                <a:cs typeface="Times New Roman" panose="02020603050405020304" pitchFamily="18" charset="0"/>
              </a:rPr>
              <a:t>Children will be given 15 - 20mins of independent reading (inclusive of exchanging books &amp;/or quizzing).</a:t>
            </a:r>
          </a:p>
          <a:p>
            <a:pPr marL="342900" indent="-342900">
              <a:lnSpc>
                <a:spcPct val="115000"/>
              </a:lnSpc>
              <a:spcAft>
                <a:spcPts val="0"/>
              </a:spcAft>
              <a:buFont typeface="Arial" panose="020B0604020202020204" pitchFamily="34" charset="0"/>
              <a:buChar char="•"/>
            </a:pPr>
            <a:r>
              <a:rPr lang="en-GB" sz="2400" dirty="0">
                <a:ea typeface="Calibri" panose="020F0502020204030204" pitchFamily="34" charset="0"/>
                <a:cs typeface="Times New Roman" panose="02020603050405020304" pitchFamily="18" charset="0"/>
              </a:rPr>
              <a:t>Teachers may recommend books for children to read. Share through news bulletin and display a book of the month and what we are reading at the moment. </a:t>
            </a:r>
            <a:endParaRPr lang="en-GB" sz="2000" dirty="0">
              <a:ea typeface="Calibri" panose="020F0502020204030204" pitchFamily="34" charset="0"/>
              <a:cs typeface="Times New Roman" panose="02020603050405020304" pitchFamily="18" charset="0"/>
            </a:endParaRPr>
          </a:p>
          <a:p>
            <a:pPr marL="342900" indent="-342900">
              <a:lnSpc>
                <a:spcPct val="115000"/>
              </a:lnSpc>
              <a:spcAft>
                <a:spcPts val="0"/>
              </a:spcAft>
              <a:buFont typeface="Arial" panose="020B0604020202020204" pitchFamily="34" charset="0"/>
              <a:buChar char="•"/>
            </a:pPr>
            <a:r>
              <a:rPr lang="en-GB" sz="2400" dirty="0">
                <a:ea typeface="Calibri" panose="020F0502020204030204" pitchFamily="34" charset="0"/>
                <a:cs typeface="Times New Roman" panose="02020603050405020304" pitchFamily="18" charset="0"/>
              </a:rPr>
              <a:t>100 books all children in year 3,4,5 and 6 to be shared with the children. </a:t>
            </a:r>
            <a:endParaRPr lang="en-GB" sz="2000" dirty="0">
              <a:effectLst/>
              <a:ea typeface="Calibri" panose="020F0502020204030204" pitchFamily="34" charset="0"/>
              <a:cs typeface="Times New Roman" panose="02020603050405020304" pitchFamily="18" charset="0"/>
            </a:endParaRPr>
          </a:p>
          <a:p>
            <a:endParaRPr lang="en-GB" sz="2400" dirty="0"/>
          </a:p>
        </p:txBody>
      </p:sp>
    </p:spTree>
    <p:extLst>
      <p:ext uri="{BB962C8B-B14F-4D97-AF65-F5344CB8AC3E}">
        <p14:creationId xmlns:p14="http://schemas.microsoft.com/office/powerpoint/2010/main" val="1373298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570" y="274638"/>
            <a:ext cx="7598229" cy="1143000"/>
          </a:xfrm>
        </p:spPr>
        <p:txBody>
          <a:bodyPr/>
          <a:lstStyle/>
          <a:p>
            <a:r>
              <a:rPr lang="en-US" sz="4000" u="sng" dirty="0">
                <a:solidFill>
                  <a:schemeClr val="accent5"/>
                </a:solidFill>
              </a:rPr>
              <a:t>Mrs Shaukat- SENCO</a:t>
            </a:r>
            <a:endParaRPr lang="en-GB" sz="4000" u="sng" dirty="0">
              <a:solidFill>
                <a:schemeClr val="accent5"/>
              </a:solidFill>
            </a:endParaRPr>
          </a:p>
        </p:txBody>
      </p:sp>
      <p:sp>
        <p:nvSpPr>
          <p:cNvPr id="3" name="Content Placeholder 2"/>
          <p:cNvSpPr>
            <a:spLocks noGrp="1"/>
          </p:cNvSpPr>
          <p:nvPr>
            <p:ph idx="1"/>
          </p:nvPr>
        </p:nvSpPr>
        <p:spPr>
          <a:xfrm>
            <a:off x="565610" y="131975"/>
            <a:ext cx="8465848" cy="5059003"/>
          </a:xfrm>
        </p:spPr>
        <p:txBody>
          <a:bodyPr/>
          <a:lstStyle/>
          <a:p>
            <a:pPr marL="0" indent="0">
              <a:buNone/>
            </a:pPr>
            <a:endParaRPr lang="en-GB" sz="2800" dirty="0"/>
          </a:p>
          <a:p>
            <a:pPr marL="0" indent="0">
              <a:buNone/>
            </a:pPr>
            <a:endParaRPr lang="en-GB" sz="2800" dirty="0"/>
          </a:p>
          <a:p>
            <a:pPr marL="285750" indent="-285750">
              <a:buFont typeface="Arial" panose="020B0604020202020204" pitchFamily="34" charset="0"/>
              <a:buChar char="•"/>
            </a:pPr>
            <a:r>
              <a:rPr lang="en-US" sz="2400" dirty="0"/>
              <a:t>Here to support your child should they have any barriers to their learning or Special Educational Needs or Disabilities.</a:t>
            </a:r>
          </a:p>
          <a:p>
            <a:pPr marL="285750" indent="-285750">
              <a:buFont typeface="Arial" panose="020B0604020202020204" pitchFamily="34" charset="0"/>
              <a:buChar char="•"/>
            </a:pPr>
            <a:r>
              <a:rPr lang="en-US" sz="2400" dirty="0"/>
              <a:t>SENCO role: support, monitor and celebrate. Overview across the school for your child. </a:t>
            </a:r>
          </a:p>
          <a:p>
            <a:pPr marL="285750" indent="-285750">
              <a:buFont typeface="Arial" panose="020B0604020202020204" pitchFamily="34" charset="0"/>
              <a:buChar char="•"/>
            </a:pPr>
            <a:r>
              <a:rPr lang="en-US" sz="2400" dirty="0"/>
              <a:t>If you have concerns about your child’s rate of progress or wellbeing?</a:t>
            </a:r>
          </a:p>
          <a:p>
            <a:pPr marL="285750" indent="-285750">
              <a:buFont typeface="Arial" panose="020B0604020202020204" pitchFamily="34" charset="0"/>
              <a:buChar char="•"/>
            </a:pPr>
            <a:r>
              <a:rPr lang="en-US" sz="2400" dirty="0"/>
              <a:t>Early monitoring process</a:t>
            </a:r>
          </a:p>
          <a:p>
            <a:pPr marL="285750" indent="-285750">
              <a:buFont typeface="Arial" panose="020B0604020202020204" pitchFamily="34" charset="0"/>
              <a:buChar char="•"/>
            </a:pPr>
            <a:r>
              <a:rPr lang="en-US" sz="2400" dirty="0"/>
              <a:t>Graduated response – Assess, Plan, Do, Review</a:t>
            </a:r>
          </a:p>
          <a:p>
            <a:pPr marL="285750" indent="-285750">
              <a:buFont typeface="Arial" panose="020B0604020202020204" pitchFamily="34" charset="0"/>
              <a:buChar char="•"/>
            </a:pPr>
            <a:r>
              <a:rPr lang="en-US" sz="2400" dirty="0"/>
              <a:t>Learning plans – Provision Map </a:t>
            </a:r>
          </a:p>
          <a:p>
            <a:pPr marL="285750" indent="-285750">
              <a:buFont typeface="Arial" panose="020B0604020202020204" pitchFamily="34" charset="0"/>
              <a:buChar char="•"/>
            </a:pPr>
            <a:r>
              <a:rPr lang="en-US" sz="2400" dirty="0"/>
              <a:t>SEND coffee mornings/workshops</a:t>
            </a:r>
          </a:p>
          <a:p>
            <a:pPr marL="285750" indent="-285750">
              <a:buFont typeface="Arial" panose="020B0604020202020204" pitchFamily="34" charset="0"/>
              <a:buChar char="•"/>
            </a:pPr>
            <a:r>
              <a:rPr lang="en-US" sz="2400" dirty="0"/>
              <a:t>Family centered approach </a:t>
            </a:r>
          </a:p>
          <a:p>
            <a:pPr marL="285750" indent="-285750">
              <a:buFont typeface="Arial" panose="020B0604020202020204" pitchFamily="34" charset="0"/>
              <a:buChar char="•"/>
            </a:pPr>
            <a:r>
              <a:rPr lang="en-US" sz="2400" dirty="0"/>
              <a:t>Best </a:t>
            </a:r>
            <a:r>
              <a:rPr lang="en-US" sz="2400" dirty="0" err="1"/>
              <a:t>Endeavours</a:t>
            </a:r>
            <a:r>
              <a:rPr lang="en-US" sz="2400" dirty="0"/>
              <a:t> and Reasonable Adjustments </a:t>
            </a:r>
          </a:p>
          <a:p>
            <a:pPr marL="0" indent="0">
              <a:buNone/>
            </a:pPr>
            <a:endParaRPr lang="en-GB" sz="2800" dirty="0"/>
          </a:p>
        </p:txBody>
      </p:sp>
    </p:spTree>
    <p:extLst>
      <p:ext uri="{BB962C8B-B14F-4D97-AF65-F5344CB8AC3E}">
        <p14:creationId xmlns:p14="http://schemas.microsoft.com/office/powerpoint/2010/main" val="3504312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570" y="274638"/>
            <a:ext cx="7598229" cy="1143000"/>
          </a:xfrm>
        </p:spPr>
        <p:txBody>
          <a:bodyPr/>
          <a:lstStyle/>
          <a:p>
            <a:r>
              <a:rPr lang="en-GB" sz="4000" u="sng" dirty="0">
                <a:solidFill>
                  <a:schemeClr val="accent5"/>
                </a:solidFill>
              </a:rPr>
              <a:t>Safeguarding</a:t>
            </a:r>
          </a:p>
        </p:txBody>
      </p:sp>
      <p:sp>
        <p:nvSpPr>
          <p:cNvPr id="3" name="Content Placeholder 2"/>
          <p:cNvSpPr>
            <a:spLocks noGrp="1"/>
          </p:cNvSpPr>
          <p:nvPr>
            <p:ph idx="1"/>
          </p:nvPr>
        </p:nvSpPr>
        <p:spPr>
          <a:xfrm>
            <a:off x="771277" y="1366240"/>
            <a:ext cx="8237551" cy="1941286"/>
          </a:xfrm>
        </p:spPr>
        <p:txBody>
          <a:bodyPr/>
          <a:lstStyle/>
          <a:p>
            <a:endParaRPr lang="en-GB" sz="2800" dirty="0"/>
          </a:p>
          <a:p>
            <a:pPr marL="0" indent="0">
              <a:buNone/>
            </a:pPr>
            <a:r>
              <a:rPr lang="en-GB" sz="2800" dirty="0"/>
              <a:t>Mrs Carlisle -Designated Safeguarding Lead</a:t>
            </a:r>
          </a:p>
          <a:p>
            <a:pPr marL="0" indent="0">
              <a:buNone/>
            </a:pPr>
            <a:r>
              <a:rPr lang="en-GB" sz="2800" dirty="0"/>
              <a:t>Mr Buckley– Deputy Safeguarding Lead</a:t>
            </a:r>
          </a:p>
          <a:p>
            <a:pPr marL="0" indent="0">
              <a:buNone/>
            </a:pPr>
            <a:r>
              <a:rPr lang="en-GB" sz="2800" dirty="0"/>
              <a:t>Mr Deacon-Deputy Safeguarding Lead</a:t>
            </a:r>
          </a:p>
          <a:p>
            <a:pPr marL="0" indent="0">
              <a:buNone/>
            </a:pPr>
            <a:r>
              <a:rPr lang="en-GB" sz="2800" dirty="0"/>
              <a:t>Mrs Patel –Deputy Safeguarding Lead</a:t>
            </a:r>
          </a:p>
          <a:p>
            <a:pPr marL="0" indent="0">
              <a:buNone/>
            </a:pPr>
            <a:r>
              <a:rPr lang="en-GB" sz="2800" dirty="0"/>
              <a:t>Mrs Shaukat-Deputy Safeguarding Lead</a:t>
            </a:r>
          </a:p>
          <a:p>
            <a:pPr marL="0" indent="0">
              <a:buNone/>
            </a:pPr>
            <a:r>
              <a:rPr lang="en-GB" sz="2800" dirty="0"/>
              <a:t>Mr Walker - Deputy Safeguarding </a:t>
            </a:r>
            <a:r>
              <a:rPr lang="en-GB" sz="2800" dirty="0" smtClean="0"/>
              <a:t>Lead</a:t>
            </a:r>
          </a:p>
          <a:p>
            <a:pPr marL="0" indent="0">
              <a:buNone/>
            </a:pPr>
            <a:endParaRPr lang="en-GB" sz="2800" dirty="0"/>
          </a:p>
          <a:p>
            <a:pPr marL="0" indent="0">
              <a:buNone/>
            </a:pPr>
            <a:r>
              <a:rPr lang="en-US" sz="2800" dirty="0" smtClean="0"/>
              <a:t>Josh Wills – Chair of Governors</a:t>
            </a:r>
            <a:endParaRPr lang="en-GB" sz="2800" dirty="0"/>
          </a:p>
          <a:p>
            <a:pPr marL="0" indent="0">
              <a:buNone/>
            </a:pPr>
            <a:r>
              <a:rPr lang="en-GB" sz="2800" dirty="0"/>
              <a:t>Policies – anti bullying, behaviour , safeguarding</a:t>
            </a:r>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2984260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570" y="274638"/>
            <a:ext cx="7598229" cy="1143000"/>
          </a:xfrm>
        </p:spPr>
        <p:txBody>
          <a:bodyPr/>
          <a:lstStyle/>
          <a:p>
            <a:r>
              <a:rPr lang="en-GB" sz="4000" u="sng" dirty="0">
                <a:solidFill>
                  <a:schemeClr val="accent5"/>
                </a:solidFill>
              </a:rPr>
              <a:t>Y3 – Miss Ayres (Y3 lead and writing lead)</a:t>
            </a:r>
          </a:p>
        </p:txBody>
      </p:sp>
      <p:sp>
        <p:nvSpPr>
          <p:cNvPr id="3" name="Content Placeholder 2"/>
          <p:cNvSpPr>
            <a:spLocks noGrp="1"/>
          </p:cNvSpPr>
          <p:nvPr>
            <p:ph idx="1"/>
          </p:nvPr>
        </p:nvSpPr>
        <p:spPr>
          <a:xfrm>
            <a:off x="771277" y="1366240"/>
            <a:ext cx="8237551" cy="1941286"/>
          </a:xfrm>
        </p:spPr>
        <p:txBody>
          <a:bodyPr/>
          <a:lstStyle/>
          <a:p>
            <a:r>
              <a:rPr lang="en-GB" sz="2700" dirty="0"/>
              <a:t>Y3 curriculum overview – LTP </a:t>
            </a:r>
          </a:p>
          <a:p>
            <a:r>
              <a:rPr lang="en-GB" sz="2700" dirty="0"/>
              <a:t>Transition day for the year 2 children</a:t>
            </a:r>
          </a:p>
          <a:p>
            <a:r>
              <a:rPr lang="en-GB" sz="2700" dirty="0"/>
              <a:t>Handover from Y2 team.</a:t>
            </a:r>
          </a:p>
          <a:p>
            <a:r>
              <a:rPr lang="en-GB" sz="2700" dirty="0"/>
              <a:t>Uniform to be labelled with the children’s name and class. </a:t>
            </a:r>
          </a:p>
          <a:p>
            <a:r>
              <a:rPr lang="en-GB" sz="2700" dirty="0"/>
              <a:t>Twitter </a:t>
            </a:r>
          </a:p>
          <a:p>
            <a:r>
              <a:rPr lang="en-GB" sz="2700" dirty="0"/>
              <a:t>Phonic revision lessons and intervention groups</a:t>
            </a:r>
          </a:p>
          <a:p>
            <a:r>
              <a:rPr lang="en-GB" sz="2700" dirty="0"/>
              <a:t>What you can do to give your child a flying start into Y3</a:t>
            </a:r>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3302147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570" y="274638"/>
            <a:ext cx="7598229" cy="1143000"/>
          </a:xfrm>
        </p:spPr>
        <p:txBody>
          <a:bodyPr/>
          <a:lstStyle/>
          <a:p>
            <a:r>
              <a:rPr lang="en-GB" sz="4000" u="sng" dirty="0">
                <a:solidFill>
                  <a:schemeClr val="accent5"/>
                </a:solidFill>
              </a:rPr>
              <a:t>Writing and Spelling</a:t>
            </a:r>
          </a:p>
        </p:txBody>
      </p:sp>
      <p:sp>
        <p:nvSpPr>
          <p:cNvPr id="3" name="Content Placeholder 2"/>
          <p:cNvSpPr>
            <a:spLocks noGrp="1"/>
          </p:cNvSpPr>
          <p:nvPr>
            <p:ph idx="1"/>
          </p:nvPr>
        </p:nvSpPr>
        <p:spPr>
          <a:xfrm>
            <a:off x="457201" y="518474"/>
            <a:ext cx="8551627" cy="2789052"/>
          </a:xfrm>
        </p:spPr>
        <p:txBody>
          <a:bodyPr/>
          <a:lstStyle/>
          <a:p>
            <a:pPr marL="0" indent="0">
              <a:buNone/>
            </a:pPr>
            <a:endParaRPr lang="en-GB" sz="2800" dirty="0"/>
          </a:p>
          <a:p>
            <a:pPr marL="285750" indent="-285750">
              <a:buFont typeface="Arial" panose="020B0604020202020204" pitchFamily="34" charset="0"/>
              <a:buChar char="•"/>
            </a:pPr>
            <a:r>
              <a:rPr lang="en-GB" sz="2000" dirty="0"/>
              <a:t>We use a novel-based approach so each year group studies 3 books a year to inspire their writing in their English lessons.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The children will learn about many text types (explanation text, recount, instructions etc.) and every 2 weeks they will write one of these texts types using the book/topic as inspiration. Where possible, we will write to people/organisations. (Twitter too)</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We use Alan Peat’s Exciting Sentences approach to introduce the children to various and exciting sentence structures.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‘No Nonsense spelling’ is the spelling scheme. It teaches spelling rules and patterns in a visual and cohesive way. Spelling Shed (online platform) will still be used so children can play games to learn their spellings set that week. The more the children play on Spelling Shed, the more money they can earn in our celebration assemblies. There is now an area to play grammar games too. </a:t>
            </a:r>
          </a:p>
          <a:p>
            <a:pPr marL="0" indent="0">
              <a:buNone/>
            </a:pPr>
            <a:endParaRPr lang="en-GB" sz="2800" dirty="0"/>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716452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570" y="274638"/>
            <a:ext cx="7598229" cy="1143000"/>
          </a:xfrm>
        </p:spPr>
        <p:txBody>
          <a:bodyPr/>
          <a:lstStyle/>
          <a:p>
            <a:r>
              <a:rPr lang="en-GB" sz="4000" u="sng" dirty="0">
                <a:solidFill>
                  <a:schemeClr val="accent5"/>
                </a:solidFill>
              </a:rPr>
              <a:t>Maths – Mr Buckley</a:t>
            </a:r>
          </a:p>
        </p:txBody>
      </p:sp>
      <p:sp>
        <p:nvSpPr>
          <p:cNvPr id="3" name="Content Placeholder 2"/>
          <p:cNvSpPr>
            <a:spLocks noGrp="1"/>
          </p:cNvSpPr>
          <p:nvPr>
            <p:ph idx="1"/>
          </p:nvPr>
        </p:nvSpPr>
        <p:spPr>
          <a:xfrm>
            <a:off x="771277" y="1366240"/>
            <a:ext cx="8237551" cy="1941286"/>
          </a:xfrm>
        </p:spPr>
        <p:txBody>
          <a:bodyPr/>
          <a:lstStyle/>
          <a:p>
            <a:pPr marL="0" indent="0">
              <a:buNone/>
            </a:pPr>
            <a:endParaRPr lang="en-GB" sz="2800" dirty="0"/>
          </a:p>
          <a:p>
            <a:pPr marL="0" indent="0">
              <a:buNone/>
            </a:pPr>
            <a:endParaRPr lang="en-GB" sz="2800" dirty="0"/>
          </a:p>
          <a:p>
            <a:pPr marL="0" indent="0">
              <a:buNone/>
            </a:pPr>
            <a:endParaRPr lang="en-GB" sz="2800" dirty="0"/>
          </a:p>
        </p:txBody>
      </p:sp>
      <p:pic>
        <p:nvPicPr>
          <p:cNvPr id="7" name="Picture 6">
            <a:extLst>
              <a:ext uri="{FF2B5EF4-FFF2-40B4-BE49-F238E27FC236}">
                <a16:creationId xmlns:a16="http://schemas.microsoft.com/office/drawing/2014/main" id="{D3E3FEB3-EA26-E3AC-4C5B-4F602A7A9149}"/>
              </a:ext>
            </a:extLst>
          </p:cNvPr>
          <p:cNvPicPr>
            <a:picLocks noChangeAspect="1"/>
          </p:cNvPicPr>
          <p:nvPr/>
        </p:nvPicPr>
        <p:blipFill>
          <a:blip r:embed="rId4"/>
          <a:stretch>
            <a:fillRect/>
          </a:stretch>
        </p:blipFill>
        <p:spPr>
          <a:xfrm>
            <a:off x="6564993" y="1491720"/>
            <a:ext cx="1760220" cy="2425627"/>
          </a:xfrm>
          <a:prstGeom prst="rect">
            <a:avLst/>
          </a:prstGeom>
        </p:spPr>
      </p:pic>
      <p:sp>
        <p:nvSpPr>
          <p:cNvPr id="4" name="TextBox 3"/>
          <p:cNvSpPr txBox="1"/>
          <p:nvPr/>
        </p:nvSpPr>
        <p:spPr>
          <a:xfrm>
            <a:off x="1088570" y="1417638"/>
            <a:ext cx="5114838" cy="4893647"/>
          </a:xfrm>
          <a:prstGeom prst="rect">
            <a:avLst/>
          </a:prstGeom>
          <a:noFill/>
        </p:spPr>
        <p:txBody>
          <a:bodyPr wrap="square" rtlCol="0">
            <a:spAutoFit/>
          </a:bodyPr>
          <a:lstStyle/>
          <a:p>
            <a:r>
              <a:rPr lang="en-GB" sz="2400" dirty="0"/>
              <a:t>Power Maths is used to provide the structure to our curriculum. It is sequenced so that children can build their knowledge in number and place value before applying it across other strands of maths such as statistics, geometry and measurement.</a:t>
            </a:r>
          </a:p>
          <a:p>
            <a:r>
              <a:rPr lang="en-GB" sz="2400" dirty="0"/>
              <a:t>We start to encourage children to present their work more carefully in Year 3, so children will record a lot of their maths work in an exercise book.</a:t>
            </a:r>
          </a:p>
        </p:txBody>
      </p:sp>
    </p:spTree>
    <p:extLst>
      <p:ext uri="{BB962C8B-B14F-4D97-AF65-F5344CB8AC3E}">
        <p14:creationId xmlns:p14="http://schemas.microsoft.com/office/powerpoint/2010/main" val="2354126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570" y="254973"/>
            <a:ext cx="7598229" cy="1143000"/>
          </a:xfrm>
        </p:spPr>
        <p:txBody>
          <a:bodyPr/>
          <a:lstStyle/>
          <a:p>
            <a:r>
              <a:rPr lang="en-GB" sz="4000" u="sng" dirty="0">
                <a:solidFill>
                  <a:schemeClr val="accent5"/>
                </a:solidFill>
              </a:rPr>
              <a:t>Quick recall of times tables</a:t>
            </a:r>
          </a:p>
        </p:txBody>
      </p:sp>
      <p:sp>
        <p:nvSpPr>
          <p:cNvPr id="3" name="Content Placeholder 2"/>
          <p:cNvSpPr>
            <a:spLocks noGrp="1"/>
          </p:cNvSpPr>
          <p:nvPr>
            <p:ph idx="1"/>
          </p:nvPr>
        </p:nvSpPr>
        <p:spPr>
          <a:xfrm>
            <a:off x="771277" y="1366240"/>
            <a:ext cx="8237551" cy="1941286"/>
          </a:xfrm>
        </p:spPr>
        <p:txBody>
          <a:bodyPr/>
          <a:lstStyle/>
          <a:p>
            <a:pPr marL="0" indent="0">
              <a:buNone/>
            </a:pPr>
            <a:endParaRPr lang="en-GB" sz="2800" dirty="0"/>
          </a:p>
          <a:p>
            <a:pPr marL="0" indent="0">
              <a:buNone/>
            </a:pPr>
            <a:endParaRPr lang="en-GB" sz="2800" dirty="0"/>
          </a:p>
          <a:p>
            <a:pPr marL="0" indent="0">
              <a:buNone/>
            </a:pPr>
            <a:endParaRPr lang="en-GB" sz="2800" dirty="0"/>
          </a:p>
        </p:txBody>
      </p:sp>
      <p:pic>
        <p:nvPicPr>
          <p:cNvPr id="4" name="Picture 3"/>
          <p:cNvPicPr>
            <a:picLocks noChangeAspect="1"/>
          </p:cNvPicPr>
          <p:nvPr/>
        </p:nvPicPr>
        <p:blipFill>
          <a:blip r:embed="rId4"/>
          <a:stretch>
            <a:fillRect/>
          </a:stretch>
        </p:blipFill>
        <p:spPr>
          <a:xfrm>
            <a:off x="1096838" y="1397973"/>
            <a:ext cx="7750976" cy="4453641"/>
          </a:xfrm>
          <a:prstGeom prst="rect">
            <a:avLst/>
          </a:prstGeom>
        </p:spPr>
      </p:pic>
      <mc:AlternateContent xmlns:mc="http://schemas.openxmlformats.org/markup-compatibility/2006" xmlns:p14="http://schemas.microsoft.com/office/powerpoint/2010/main">
        <mc:Choice Requires="p14">
          <p:contentPart p14:bwMode="auto" r:id="rId5">
            <p14:nvContentPartPr>
              <p14:cNvPr id="9" name="Ink 8"/>
              <p14:cNvContentPartPr/>
              <p14:nvPr/>
            </p14:nvContentPartPr>
            <p14:xfrm>
              <a:off x="1464879" y="2985077"/>
              <a:ext cx="6342120" cy="123480"/>
            </p14:xfrm>
          </p:contentPart>
        </mc:Choice>
        <mc:Fallback xmlns="">
          <p:pic>
            <p:nvPicPr>
              <p:cNvPr id="9" name="Ink 8"/>
              <p:cNvPicPr/>
              <p:nvPr/>
            </p:nvPicPr>
            <p:blipFill>
              <a:blip r:embed="rId6"/>
              <a:stretch>
                <a:fillRect/>
              </a:stretch>
            </p:blipFill>
            <p:spPr>
              <a:xfrm>
                <a:off x="1392879" y="2841077"/>
                <a:ext cx="6486120" cy="411480"/>
              </a:xfrm>
              <a:prstGeom prst="rect">
                <a:avLst/>
              </a:prstGeom>
            </p:spPr>
          </p:pic>
        </mc:Fallback>
      </mc:AlternateContent>
    </p:spTree>
    <p:extLst>
      <p:ext uri="{BB962C8B-B14F-4D97-AF65-F5344CB8AC3E}">
        <p14:creationId xmlns:p14="http://schemas.microsoft.com/office/powerpoint/2010/main" val="39100531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570" y="254973"/>
            <a:ext cx="7598229" cy="1143000"/>
          </a:xfrm>
        </p:spPr>
        <p:txBody>
          <a:bodyPr/>
          <a:lstStyle/>
          <a:p>
            <a:r>
              <a:rPr lang="en-GB" sz="4000" u="sng" dirty="0" err="1">
                <a:solidFill>
                  <a:schemeClr val="accent5"/>
                </a:solidFill>
              </a:rPr>
              <a:t>Rekenrek</a:t>
            </a:r>
            <a:r>
              <a:rPr lang="en-GB" sz="4000" u="sng" dirty="0">
                <a:solidFill>
                  <a:schemeClr val="accent5"/>
                </a:solidFill>
              </a:rPr>
              <a:t> (counting rack)</a:t>
            </a:r>
          </a:p>
        </p:txBody>
      </p:sp>
      <p:sp>
        <p:nvSpPr>
          <p:cNvPr id="3" name="Content Placeholder 2"/>
          <p:cNvSpPr>
            <a:spLocks noGrp="1"/>
          </p:cNvSpPr>
          <p:nvPr>
            <p:ph idx="1"/>
          </p:nvPr>
        </p:nvSpPr>
        <p:spPr>
          <a:xfrm>
            <a:off x="771277" y="1366240"/>
            <a:ext cx="8237551" cy="1941286"/>
          </a:xfrm>
        </p:spPr>
        <p:txBody>
          <a:bodyPr/>
          <a:lstStyle/>
          <a:p>
            <a:pPr marL="0" indent="0">
              <a:buNone/>
            </a:pPr>
            <a:endParaRPr lang="en-GB" sz="2800" dirty="0"/>
          </a:p>
          <a:p>
            <a:pPr marL="0" indent="0">
              <a:buNone/>
            </a:pPr>
            <a:endParaRPr lang="en-GB" sz="2800" dirty="0"/>
          </a:p>
          <a:p>
            <a:pPr marL="0" indent="0">
              <a:buNone/>
            </a:pPr>
            <a:endParaRPr lang="en-GB" sz="2800" dirty="0"/>
          </a:p>
        </p:txBody>
      </p:sp>
      <p:sp>
        <p:nvSpPr>
          <p:cNvPr id="5" name="TextBox 4"/>
          <p:cNvSpPr txBox="1"/>
          <p:nvPr/>
        </p:nvSpPr>
        <p:spPr>
          <a:xfrm>
            <a:off x="993059" y="1818968"/>
            <a:ext cx="2985151" cy="1938992"/>
          </a:xfrm>
          <a:prstGeom prst="rect">
            <a:avLst/>
          </a:prstGeom>
          <a:noFill/>
        </p:spPr>
        <p:txBody>
          <a:bodyPr wrap="square" rtlCol="0">
            <a:spAutoFit/>
          </a:bodyPr>
          <a:lstStyle/>
          <a:p>
            <a:r>
              <a:rPr lang="en-GB" sz="2400" dirty="0"/>
              <a:t>This gives children a strong visual representation of multiplication as repeated addition.</a:t>
            </a:r>
          </a:p>
        </p:txBody>
      </p:sp>
      <p:pic>
        <p:nvPicPr>
          <p:cNvPr id="6" name="Picture 5"/>
          <p:cNvPicPr>
            <a:picLocks noChangeAspect="1"/>
          </p:cNvPicPr>
          <p:nvPr/>
        </p:nvPicPr>
        <p:blipFill>
          <a:blip r:embed="rId4"/>
          <a:stretch>
            <a:fillRect/>
          </a:stretch>
        </p:blipFill>
        <p:spPr>
          <a:xfrm>
            <a:off x="4076841" y="1973089"/>
            <a:ext cx="4833356" cy="3073348"/>
          </a:xfrm>
          <a:prstGeom prst="rect">
            <a:avLst/>
          </a:prstGeom>
        </p:spPr>
      </p:pic>
    </p:spTree>
    <p:extLst>
      <p:ext uri="{BB962C8B-B14F-4D97-AF65-F5344CB8AC3E}">
        <p14:creationId xmlns:p14="http://schemas.microsoft.com/office/powerpoint/2010/main" val="1020841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8570" y="274638"/>
            <a:ext cx="7598229" cy="1143000"/>
          </a:xfrm>
        </p:spPr>
        <p:txBody>
          <a:bodyPr/>
          <a:lstStyle/>
          <a:p>
            <a:r>
              <a:rPr lang="en-GB" sz="4000" u="sng" dirty="0">
                <a:solidFill>
                  <a:schemeClr val="accent5"/>
                </a:solidFill>
              </a:rPr>
              <a:t>Times Tables Rock Stars (TTRS)</a:t>
            </a:r>
          </a:p>
        </p:txBody>
      </p:sp>
      <p:sp>
        <p:nvSpPr>
          <p:cNvPr id="3" name="Content Placeholder 2"/>
          <p:cNvSpPr>
            <a:spLocks noGrp="1"/>
          </p:cNvSpPr>
          <p:nvPr>
            <p:ph idx="1"/>
          </p:nvPr>
        </p:nvSpPr>
        <p:spPr>
          <a:xfrm>
            <a:off x="771277" y="1366240"/>
            <a:ext cx="8237551" cy="1941286"/>
          </a:xfrm>
        </p:spPr>
        <p:txBody>
          <a:bodyPr/>
          <a:lstStyle/>
          <a:p>
            <a:pPr marL="0" indent="0">
              <a:buNone/>
            </a:pPr>
            <a:endParaRPr lang="en-GB" sz="2800" dirty="0"/>
          </a:p>
          <a:p>
            <a:pPr marL="0" indent="0">
              <a:buNone/>
            </a:pPr>
            <a:endParaRPr lang="en-GB" sz="2800" dirty="0"/>
          </a:p>
          <a:p>
            <a:pPr marL="0" indent="0">
              <a:buNone/>
            </a:pPr>
            <a:endParaRPr lang="en-GB" sz="2800" dirty="0"/>
          </a:p>
        </p:txBody>
      </p:sp>
      <p:sp>
        <p:nvSpPr>
          <p:cNvPr id="5" name="TextBox 4">
            <a:extLst>
              <a:ext uri="{FF2B5EF4-FFF2-40B4-BE49-F238E27FC236}">
                <a16:creationId xmlns:a16="http://schemas.microsoft.com/office/drawing/2014/main" id="{7F2BF49C-FA18-7B08-4427-78DE8BA84FD2}"/>
              </a:ext>
            </a:extLst>
          </p:cNvPr>
          <p:cNvSpPr txBox="1"/>
          <p:nvPr/>
        </p:nvSpPr>
        <p:spPr>
          <a:xfrm>
            <a:off x="865239" y="1366240"/>
            <a:ext cx="4256104" cy="4154984"/>
          </a:xfrm>
          <a:prstGeom prst="rect">
            <a:avLst/>
          </a:prstGeom>
          <a:noFill/>
        </p:spPr>
        <p:txBody>
          <a:bodyPr wrap="square">
            <a:spAutoFit/>
          </a:bodyPr>
          <a:lstStyle/>
          <a:p>
            <a:r>
              <a:rPr lang="en-GB" sz="2400" dirty="0"/>
              <a:t>Your child will have access to Times Tables Rock Stars (TTRS) – a game-based online learning platform to assist pupils in hard-wiring the multiplication number facts.</a:t>
            </a:r>
          </a:p>
          <a:p>
            <a:endParaRPr lang="en-GB" sz="2400" dirty="0"/>
          </a:p>
          <a:p>
            <a:r>
              <a:rPr lang="en-GB" sz="2400" dirty="0"/>
              <a:t>10 minutes of practice at home every day can make a huge difference.</a:t>
            </a:r>
          </a:p>
        </p:txBody>
      </p:sp>
      <p:pic>
        <p:nvPicPr>
          <p:cNvPr id="8" name="Picture 7">
            <a:extLst>
              <a:ext uri="{FF2B5EF4-FFF2-40B4-BE49-F238E27FC236}">
                <a16:creationId xmlns:a16="http://schemas.microsoft.com/office/drawing/2014/main" id="{B623D9EB-804C-F178-99B9-662B42A603EF}"/>
              </a:ext>
            </a:extLst>
          </p:cNvPr>
          <p:cNvPicPr>
            <a:picLocks noChangeAspect="1"/>
          </p:cNvPicPr>
          <p:nvPr/>
        </p:nvPicPr>
        <p:blipFill>
          <a:blip r:embed="rId4"/>
          <a:stretch>
            <a:fillRect/>
          </a:stretch>
        </p:blipFill>
        <p:spPr>
          <a:xfrm>
            <a:off x="5206702" y="3272306"/>
            <a:ext cx="3802126" cy="2578833"/>
          </a:xfrm>
          <a:prstGeom prst="rect">
            <a:avLst/>
          </a:prstGeom>
        </p:spPr>
      </p:pic>
      <p:pic>
        <p:nvPicPr>
          <p:cNvPr id="4" name="Picture 3"/>
          <p:cNvPicPr>
            <a:picLocks noChangeAspect="1"/>
          </p:cNvPicPr>
          <p:nvPr/>
        </p:nvPicPr>
        <p:blipFill>
          <a:blip r:embed="rId5"/>
          <a:stretch>
            <a:fillRect/>
          </a:stretch>
        </p:blipFill>
        <p:spPr>
          <a:xfrm>
            <a:off x="6528618" y="1256208"/>
            <a:ext cx="2394851" cy="1459270"/>
          </a:xfrm>
          <a:prstGeom prst="rect">
            <a:avLst/>
          </a:prstGeom>
        </p:spPr>
      </p:pic>
    </p:spTree>
    <p:extLst>
      <p:ext uri="{BB962C8B-B14F-4D97-AF65-F5344CB8AC3E}">
        <p14:creationId xmlns:p14="http://schemas.microsoft.com/office/powerpoint/2010/main" val="3334374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2855" y="3014026"/>
            <a:ext cx="2878291" cy="2677656"/>
          </a:xfrm>
          <a:prstGeom prst="rect">
            <a:avLst/>
          </a:prstGeom>
          <a:noFill/>
        </p:spPr>
        <p:txBody>
          <a:bodyPr wrap="square" rtlCol="0">
            <a:spAutoFit/>
          </a:bodyPr>
          <a:lstStyle/>
          <a:p>
            <a:pPr algn="ctr"/>
            <a:r>
              <a:rPr lang="en-GB" sz="2100" dirty="0"/>
              <a:t>Reading at Uplands Junior L.E.A.D Academy</a:t>
            </a:r>
          </a:p>
          <a:p>
            <a:pPr algn="ctr"/>
            <a:endParaRPr lang="en-GB" sz="2100" dirty="0"/>
          </a:p>
          <a:p>
            <a:pPr algn="ctr"/>
            <a:r>
              <a:rPr lang="en-GB" sz="2100" dirty="0"/>
              <a:t> by Mr Deacon</a:t>
            </a:r>
          </a:p>
          <a:p>
            <a:pPr algn="ctr"/>
            <a:endParaRPr lang="en-GB" sz="2100" dirty="0"/>
          </a:p>
          <a:p>
            <a:pPr algn="ctr"/>
            <a:endParaRPr lang="en-GB" sz="2100" dirty="0"/>
          </a:p>
          <a:p>
            <a:pPr algn="ctr"/>
            <a:endParaRPr lang="en-GB" sz="2100" dirty="0"/>
          </a:p>
        </p:txBody>
      </p:sp>
      <p:sp>
        <p:nvSpPr>
          <p:cNvPr id="7" name="Rounded Rectangle 6"/>
          <p:cNvSpPr/>
          <p:nvPr/>
        </p:nvSpPr>
        <p:spPr>
          <a:xfrm>
            <a:off x="6819838" y="2296308"/>
            <a:ext cx="2004237" cy="6379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Library</a:t>
            </a:r>
          </a:p>
        </p:txBody>
      </p:sp>
      <p:sp>
        <p:nvSpPr>
          <p:cNvPr id="8" name="Rounded Rectangle 7"/>
          <p:cNvSpPr/>
          <p:nvPr/>
        </p:nvSpPr>
        <p:spPr>
          <a:xfrm>
            <a:off x="6819838" y="3923739"/>
            <a:ext cx="2004237" cy="63795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Whole Class Reading</a:t>
            </a:r>
          </a:p>
        </p:txBody>
      </p:sp>
      <p:sp>
        <p:nvSpPr>
          <p:cNvPr id="9" name="Rounded Rectangle 8"/>
          <p:cNvSpPr/>
          <p:nvPr/>
        </p:nvSpPr>
        <p:spPr>
          <a:xfrm>
            <a:off x="337583" y="2296308"/>
            <a:ext cx="2004237" cy="637954"/>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GB" dirty="0"/>
              <a:t>Accelerated Reader</a:t>
            </a:r>
          </a:p>
        </p:txBody>
      </p:sp>
      <p:sp>
        <p:nvSpPr>
          <p:cNvPr id="10" name="Rounded Rectangle 9"/>
          <p:cNvSpPr/>
          <p:nvPr/>
        </p:nvSpPr>
        <p:spPr>
          <a:xfrm>
            <a:off x="337583" y="3088227"/>
            <a:ext cx="2004237" cy="63795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MyOn</a:t>
            </a:r>
          </a:p>
        </p:txBody>
      </p:sp>
      <p:pic>
        <p:nvPicPr>
          <p:cNvPr id="1026" name="Picture 2" descr="http://www.uplandsacademy.co.uk/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9826" y="1186349"/>
            <a:ext cx="6124349" cy="637953"/>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337583" y="3880146"/>
            <a:ext cx="2004237" cy="637954"/>
          </a:xfrm>
          <a:prstGeom prst="round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Teaching of Reading</a:t>
            </a:r>
          </a:p>
        </p:txBody>
      </p:sp>
      <p:sp>
        <p:nvSpPr>
          <p:cNvPr id="12" name="Rounded Rectangle 6">
            <a:extLst>
              <a:ext uri="{FF2B5EF4-FFF2-40B4-BE49-F238E27FC236}">
                <a16:creationId xmlns:a16="http://schemas.microsoft.com/office/drawing/2014/main" id="{D30C391F-86A7-4529-9B61-8A115AD6DC53}"/>
              </a:ext>
            </a:extLst>
          </p:cNvPr>
          <p:cNvSpPr/>
          <p:nvPr/>
        </p:nvSpPr>
        <p:spPr>
          <a:xfrm>
            <a:off x="6819838" y="3073701"/>
            <a:ext cx="2004237" cy="637954"/>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Prizes </a:t>
            </a:r>
          </a:p>
        </p:txBody>
      </p:sp>
    </p:spTree>
    <p:extLst>
      <p:ext uri="{BB962C8B-B14F-4D97-AF65-F5344CB8AC3E}">
        <p14:creationId xmlns:p14="http://schemas.microsoft.com/office/powerpoint/2010/main" val="719565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LEA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AEDEFC-91D4-4A73-89B4-58D0C1C657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6550</TotalTime>
  <Words>995</Words>
  <Application>Microsoft Office PowerPoint</Application>
  <PresentationFormat>On-screen Show (4:3)</PresentationFormat>
  <Paragraphs>122</Paragraphs>
  <Slides>14</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14</vt:i4>
      </vt:variant>
    </vt:vector>
  </HeadingPairs>
  <TitlesOfParts>
    <vt:vector size="21" baseType="lpstr">
      <vt:lpstr>ＭＳ Ｐゴシック</vt:lpstr>
      <vt:lpstr>Arial</vt:lpstr>
      <vt:lpstr>Calibri</vt:lpstr>
      <vt:lpstr>Times New Roman</vt:lpstr>
      <vt:lpstr>LEAD</vt:lpstr>
      <vt:lpstr>2_Office Theme</vt:lpstr>
      <vt:lpstr>3_Office Theme</vt:lpstr>
      <vt:lpstr>Welcome to Uplands Junior Academy</vt:lpstr>
      <vt:lpstr>Safeguarding</vt:lpstr>
      <vt:lpstr>Y3 – Miss Ayres (Y3 lead and writing lead)</vt:lpstr>
      <vt:lpstr>Writing and Spelling</vt:lpstr>
      <vt:lpstr>Maths – Mr Buckley</vt:lpstr>
      <vt:lpstr>Quick recall of times tables</vt:lpstr>
      <vt:lpstr>Rekenrek (counting rack)</vt:lpstr>
      <vt:lpstr>Times Tables Rock Stars (TTRS)</vt:lpstr>
      <vt:lpstr>PowerPoint Presentation</vt:lpstr>
      <vt:lpstr>What we do to support your child in school:</vt:lpstr>
      <vt:lpstr>The power of reading for academic achievement</vt:lpstr>
      <vt:lpstr>Accelerated Reader</vt:lpstr>
      <vt:lpstr>Reading continued</vt:lpstr>
      <vt:lpstr>Mrs Shaukat- SENCO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Hallam</dc:creator>
  <cp:lastModifiedBy>Luke Buckley</cp:lastModifiedBy>
  <cp:revision>413</cp:revision>
  <cp:lastPrinted>2020-01-28T15:51:12Z</cp:lastPrinted>
  <dcterms:created xsi:type="dcterms:W3CDTF">2013-07-31T08:06:45Z</dcterms:created>
  <dcterms:modified xsi:type="dcterms:W3CDTF">2023-06-15T09:02:40Z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TC018754909991</vt:lpwstr>
  </property>
</Properties>
</file>