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2"/>
  </p:notesMasterIdLst>
  <p:sldIdLst>
    <p:sldId id="256" r:id="rId2"/>
    <p:sldId id="257" r:id="rId3"/>
    <p:sldId id="261" r:id="rId4"/>
    <p:sldId id="258" r:id="rId5"/>
    <p:sldId id="262" r:id="rId6"/>
    <p:sldId id="263" r:id="rId7"/>
    <p:sldId id="269" r:id="rId8"/>
    <p:sldId id="265" r:id="rId9"/>
    <p:sldId id="270" r:id="rId10"/>
    <p:sldId id="268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BA7E884-5755-EB7B-BC95-53F4D8696318}" v="37" dt="2024-09-03T18:38:36.31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500" autoAdjust="0"/>
    <p:restoredTop sz="83117" autoAdjust="0"/>
  </p:normalViewPr>
  <p:slideViewPr>
    <p:cSldViewPr>
      <p:cViewPr varScale="1">
        <p:scale>
          <a:sx n="96" d="100"/>
          <a:sy n="96" d="100"/>
        </p:scale>
        <p:origin x="192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876279-CFCB-47C3-813E-9DB30545B686}" type="datetimeFigureOut">
              <a:rPr lang="en-GB" smtClean="0"/>
              <a:t>16/09/2024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42CC0D-B716-48EF-AC78-0213C3C129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56164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25459" y="959313"/>
            <a:ext cx="5760741" cy="2571891"/>
          </a:xfrm>
        </p:spPr>
        <p:txBody>
          <a:bodyPr bIns="0" anchor="b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25459" y="3531205"/>
            <a:ext cx="5760741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600" b="0">
                <a:solidFill>
                  <a:schemeClr val="tx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C9AE0-0915-40FB-8C50-E39D93CF1419}" type="datetimeFigureOut">
              <a:rPr lang="en-GB" smtClean="0"/>
              <a:t>16/09/2024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25459" y="329308"/>
            <a:ext cx="3392144" cy="309201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86200" y="131730"/>
            <a:ext cx="802005" cy="503578"/>
          </a:xfrm>
        </p:spPr>
        <p:txBody>
          <a:bodyPr/>
          <a:lstStyle/>
          <a:p>
            <a:fld id="{6F848693-9740-4D85-8FFB-1C7508EF2B6C}" type="slidenum">
              <a:rPr lang="en-GB" smtClean="0"/>
              <a:t>‹#›</a:t>
            </a:fld>
            <a:endParaRPr lang="en-GB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6" r="42454" b="36435"/>
          <a:stretch/>
        </p:blipFill>
        <p:spPr>
          <a:xfrm>
            <a:off x="1125460" y="643464"/>
            <a:ext cx="6574536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976194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C9AE0-0915-40FB-8C50-E39D93CF1419}" type="datetimeFigureOut">
              <a:rPr lang="en-GB" smtClean="0"/>
              <a:t>16/09/2024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48693-9740-4D85-8FFB-1C7508EF2B6C}" type="slidenum">
              <a:rPr lang="en-GB" smtClean="0"/>
              <a:t>‹#›</a:t>
            </a:fld>
            <a:endParaRPr lang="en-GB"/>
          </a:p>
        </p:txBody>
      </p:sp>
      <p:pic>
        <p:nvPicPr>
          <p:cNvPr id="15" name="Picture 14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6" r="42454" b="36435"/>
          <a:stretch/>
        </p:blipFill>
        <p:spPr>
          <a:xfrm>
            <a:off x="1125460" y="643464"/>
            <a:ext cx="6574536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777685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86447" y="796298"/>
            <a:ext cx="1103027" cy="4662565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1910" y="796298"/>
            <a:ext cx="5301095" cy="466256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C9AE0-0915-40FB-8C50-E39D93CF1419}" type="datetimeFigureOut">
              <a:rPr lang="en-GB" smtClean="0"/>
              <a:t>16/09/2024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48693-9740-4D85-8FFB-1C7508EF2B6C}" type="slidenum">
              <a:rPr lang="en-GB" smtClean="0"/>
              <a:t>‹#›</a:t>
            </a:fld>
            <a:endParaRPr lang="en-GB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6" r="59215" b="36435"/>
          <a:stretch/>
        </p:blipFill>
        <p:spPr>
          <a:xfrm rot="5400000">
            <a:off x="5605390" y="3050294"/>
            <a:ext cx="4663440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23711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C9AE0-0915-40FB-8C50-E39D93CF1419}" type="datetimeFigureOut">
              <a:rPr lang="en-GB" smtClean="0"/>
              <a:t>16/09/2024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48693-9740-4D85-8FFB-1C7508EF2B6C}" type="slidenum">
              <a:rPr lang="en-GB" smtClean="0"/>
              <a:t>‹#›</a:t>
            </a:fld>
            <a:endParaRPr lang="en-GB"/>
          </a:p>
        </p:txBody>
      </p:sp>
      <p:pic>
        <p:nvPicPr>
          <p:cNvPr id="15" name="Picture 14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6" r="42454" b="36435"/>
          <a:stretch/>
        </p:blipFill>
        <p:spPr>
          <a:xfrm>
            <a:off x="1125460" y="643464"/>
            <a:ext cx="6574536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032744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5459" y="1756130"/>
            <a:ext cx="5764142" cy="2050066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5460" y="3806196"/>
            <a:ext cx="5764142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C9AE0-0915-40FB-8C50-E39D93CF1419}" type="datetimeFigureOut">
              <a:rPr lang="en-GB" smtClean="0"/>
              <a:t>16/09/2024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48693-9740-4D85-8FFB-1C7508EF2B6C}" type="slidenum">
              <a:rPr lang="en-GB" smtClean="0"/>
              <a:t>‹#›</a:t>
            </a:fld>
            <a:endParaRPr lang="en-GB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6" r="42454" b="36435"/>
          <a:stretch/>
        </p:blipFill>
        <p:spPr>
          <a:xfrm>
            <a:off x="1125460" y="643464"/>
            <a:ext cx="6574536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434423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5459" y="959314"/>
            <a:ext cx="6564015" cy="10441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5459" y="2172548"/>
            <a:ext cx="3125871" cy="327894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63822" y="2172548"/>
            <a:ext cx="3125652" cy="327894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C9AE0-0915-40FB-8C50-E39D93CF1419}" type="datetimeFigureOut">
              <a:rPr lang="en-GB" smtClean="0"/>
              <a:t>16/09/2024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48693-9740-4D85-8FFB-1C7508EF2B6C}" type="slidenum">
              <a:rPr lang="en-GB" smtClean="0"/>
              <a:t>‹#›</a:t>
            </a:fld>
            <a:endParaRPr lang="en-GB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6" r="42454" b="36435"/>
          <a:stretch/>
        </p:blipFill>
        <p:spPr>
          <a:xfrm>
            <a:off x="1125460" y="643464"/>
            <a:ext cx="6574536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236299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8652" y="959903"/>
            <a:ext cx="6571344" cy="10446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8131" y="2169094"/>
            <a:ext cx="3125766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none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8131" y="2973815"/>
            <a:ext cx="3125766" cy="24916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3822" y="2172548"/>
            <a:ext cx="31256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none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63822" y="2971035"/>
            <a:ext cx="3125652" cy="248498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C9AE0-0915-40FB-8C50-E39D93CF1419}" type="datetimeFigureOut">
              <a:rPr lang="en-GB" smtClean="0"/>
              <a:t>16/09/2024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48693-9740-4D85-8FFB-1C7508EF2B6C}" type="slidenum">
              <a:rPr lang="en-GB" smtClean="0"/>
              <a:t>‹#›</a:t>
            </a:fld>
            <a:endParaRPr lang="en-GB"/>
          </a:p>
        </p:txBody>
      </p:sp>
      <p:pic>
        <p:nvPicPr>
          <p:cNvPr id="18" name="Picture 17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6" r="42454" b="36435"/>
          <a:stretch/>
        </p:blipFill>
        <p:spPr>
          <a:xfrm>
            <a:off x="1125460" y="643464"/>
            <a:ext cx="6574536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86120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C9AE0-0915-40FB-8C50-E39D93CF1419}" type="datetimeFigureOut">
              <a:rPr lang="en-GB" smtClean="0"/>
              <a:t>16/09/2024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48693-9740-4D85-8FFB-1C7508EF2B6C}" type="slidenum">
              <a:rPr lang="en-GB" smtClean="0"/>
              <a:t>‹#›</a:t>
            </a:fld>
            <a:endParaRPr lang="en-GB"/>
          </a:p>
        </p:txBody>
      </p:sp>
      <p:pic>
        <p:nvPicPr>
          <p:cNvPr id="14" name="Picture 13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6" r="42454" b="36435"/>
          <a:stretch/>
        </p:blipFill>
        <p:spPr>
          <a:xfrm>
            <a:off x="1125460" y="643464"/>
            <a:ext cx="6574536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084016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C9AE0-0915-40FB-8C50-E39D93CF1419}" type="datetimeFigureOut">
              <a:rPr lang="en-GB" smtClean="0"/>
              <a:t>16/09/2024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48693-9740-4D85-8FFB-1C7508EF2B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83388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4041" y="959313"/>
            <a:ext cx="2425950" cy="2242051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9877" y="960890"/>
            <a:ext cx="3828178" cy="449691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4041" y="3205492"/>
            <a:ext cx="2427369" cy="2248181"/>
          </a:xfrm>
        </p:spPr>
        <p:txBody>
          <a:bodyPr>
            <a:normAutofit/>
          </a:bodyPr>
          <a:lstStyle>
            <a:lvl1pPr marL="0" indent="0" algn="l"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C9AE0-0915-40FB-8C50-E39D93CF1419}" type="datetimeFigureOut">
              <a:rPr lang="en-GB" smtClean="0"/>
              <a:t>16/09/2024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48693-9740-4D85-8FFB-1C7508EF2B6C}" type="slidenum">
              <a:rPr lang="en-GB" smtClean="0"/>
              <a:t>‹#›</a:t>
            </a:fld>
            <a:endParaRPr lang="en-GB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6" r="42454" b="36435"/>
          <a:stretch/>
        </p:blipFill>
        <p:spPr>
          <a:xfrm>
            <a:off x="1125460" y="643464"/>
            <a:ext cx="6574536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249584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4996501" y="482171"/>
            <a:ext cx="3511387" cy="5149101"/>
            <a:chOff x="4996501" y="482171"/>
            <a:chExt cx="3511387" cy="5149101"/>
          </a:xfrm>
        </p:grpSpPr>
        <p:sp>
          <p:nvSpPr>
            <p:cNvPr id="14" name="Rectangle 13"/>
            <p:cNvSpPr/>
            <p:nvPr/>
          </p:nvSpPr>
          <p:spPr>
            <a:xfrm>
              <a:off x="4996501" y="482171"/>
              <a:ext cx="3511387" cy="5149101"/>
            </a:xfrm>
            <a:prstGeom prst="rect">
              <a:avLst/>
            </a:prstGeom>
            <a:gradFill>
              <a:gsLst>
                <a:gs pos="0">
                  <a:schemeClr val="tx1">
                    <a:lumMod val="85000"/>
                    <a:lumOff val="15000"/>
                  </a:schemeClr>
                </a:gs>
                <a:gs pos="100000">
                  <a:schemeClr val="tx1">
                    <a:lumMod val="95000"/>
                    <a:lumOff val="5000"/>
                  </a:schemeClr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14"/>
            <p:cNvSpPr/>
            <p:nvPr/>
          </p:nvSpPr>
          <p:spPr>
            <a:xfrm>
              <a:off x="5312152" y="812506"/>
              <a:ext cx="2883013" cy="4479361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2077" y="1129512"/>
            <a:ext cx="3386166" cy="1918487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40128" y="1122543"/>
            <a:ext cx="2234998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31420" y="3057166"/>
            <a:ext cx="3390817" cy="2092568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124592" y="5469857"/>
            <a:ext cx="3393977" cy="320123"/>
          </a:xfrm>
        </p:spPr>
        <p:txBody>
          <a:bodyPr/>
          <a:lstStyle>
            <a:lvl1pPr algn="l">
              <a:defRPr/>
            </a:lvl1pPr>
          </a:lstStyle>
          <a:p>
            <a:fld id="{A8AC9AE0-0915-40FB-8C50-E39D93CF1419}" type="datetimeFigureOut">
              <a:rPr lang="en-GB" smtClean="0"/>
              <a:t>16/09/2024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25459" y="318641"/>
            <a:ext cx="2601032" cy="320931"/>
          </a:xfr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726491" y="131730"/>
            <a:ext cx="795746" cy="503578"/>
          </a:xfrm>
        </p:spPr>
        <p:txBody>
          <a:bodyPr/>
          <a:lstStyle/>
          <a:p>
            <a:fld id="{6F848693-9740-4D85-8FFB-1C7508EF2B6C}" type="slidenum">
              <a:rPr lang="en-GB" smtClean="0"/>
              <a:t>‹#›</a:t>
            </a:fld>
            <a:endParaRPr lang="en-GB"/>
          </a:p>
        </p:txBody>
      </p:sp>
      <p:pic>
        <p:nvPicPr>
          <p:cNvPr id="22" name="Picture 21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6" r="70363" b="36435"/>
          <a:stretch/>
        </p:blipFill>
        <p:spPr>
          <a:xfrm>
            <a:off x="1125460" y="643464"/>
            <a:ext cx="339242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10792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>
          <a:xfrm>
            <a:off x="0" y="6119854"/>
            <a:ext cx="9144000" cy="74295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468769"/>
            <a:ext cx="9144000" cy="5647024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  <a:lumMod val="100000"/>
                </a:schemeClr>
              </a:gs>
              <a:gs pos="100000">
                <a:schemeClr val="bg2">
                  <a:lumMod val="95000"/>
                  <a:lumOff val="5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3" name="Straight Connector 12"/>
          <p:cNvCxnSpPr/>
          <p:nvPr/>
        </p:nvCxnSpPr>
        <p:spPr>
          <a:xfrm>
            <a:off x="0" y="6121005"/>
            <a:ext cx="9144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28684" y="956172"/>
            <a:ext cx="6571343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8684" y="2167385"/>
            <a:ext cx="6571343" cy="32886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21309" y="330371"/>
            <a:ext cx="2368292" cy="3049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AC9AE0-0915-40FB-8C50-E39D93CF1419}" type="datetimeFigureOut">
              <a:rPr lang="en-GB" smtClean="0"/>
              <a:t>16/09/2024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28684" y="329308"/>
            <a:ext cx="3388498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93728" y="131730"/>
            <a:ext cx="795746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F848693-9740-4D85-8FFB-1C7508EF2B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32905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2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6858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5" Type="http://schemas.microsoft.com/office/2007/relationships/hdphoto" Target="../media/hdphoto1.wdp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topmarks.co.uk/maths-games/hit-the-button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11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91675" y="2501988"/>
            <a:ext cx="8958110" cy="173994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5400" b="1" dirty="0">
                <a:solidFill>
                  <a:schemeClr val="accent2">
                    <a:lumMod val="75000"/>
                  </a:schemeClr>
                </a:solidFill>
                <a:latin typeface="Sassoon Penpals"/>
              </a:rPr>
              <a:t>Multiplication Tables Check 2024-2025</a:t>
            </a:r>
          </a:p>
        </p:txBody>
      </p:sp>
      <p:pic>
        <p:nvPicPr>
          <p:cNvPr id="1026" name="Picture 2" descr="See the source 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4584" y="4240884"/>
            <a:ext cx="3153741" cy="24336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Uplands Junior Academy — A L.E.A.D. Academy">
            <a:extLst>
              <a:ext uri="{FF2B5EF4-FFF2-40B4-BE49-F238E27FC236}">
                <a16:creationId xmlns:a16="http://schemas.microsoft.com/office/drawing/2014/main" id="{E6C8FA26-88FB-457C-8C89-AEE6C76B45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79" y="0"/>
            <a:ext cx="9144000" cy="24336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Times Tables Rock Stars: Play">
            <a:extLst>
              <a:ext uri="{FF2B5EF4-FFF2-40B4-BE49-F238E27FC236}">
                <a16:creationId xmlns:a16="http://schemas.microsoft.com/office/drawing/2014/main" id="{85E2FF75-E38C-435A-867D-3E4D9AD490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4103" b="89744" l="2326" r="94961">
                        <a14:foregroundMark x1="5426" y1="18974" x2="9302" y2="26667"/>
                        <a14:foregroundMark x1="3101" y1="30769" x2="2326" y2="27179"/>
                        <a14:foregroundMark x1="13953" y1="5641" x2="17442" y2="12821"/>
                        <a14:foregroundMark x1="29845" y1="5128" x2="39147" y2="4615"/>
                        <a14:foregroundMark x1="94961" y1="21026" x2="89535" y2="25128"/>
                        <a14:foregroundMark x1="82171" y1="55385" x2="75969" y2="62051"/>
                        <a14:foregroundMark x1="86822" y1="68205" x2="83333" y2="64103"/>
                        <a14:foregroundMark x1="24419" y1="57436" x2="21705" y2="65641"/>
                        <a14:foregroundMark x1="12016" y1="70256" x2="14341" y2="6666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385" y="4291416"/>
            <a:ext cx="3153031" cy="23831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590565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692696"/>
            <a:ext cx="914400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Any Questions?</a:t>
            </a:r>
          </a:p>
          <a:p>
            <a:pPr algn="ctr"/>
            <a:endParaRPr lang="en-GB" sz="6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6000" dirty="0">
                <a:latin typeface="Arial" panose="020B0604020202020204" pitchFamily="34" charset="0"/>
                <a:cs typeface="Arial" panose="020B0604020202020204" pitchFamily="34" charset="0"/>
              </a:rPr>
              <a:t>Take 3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</a:rPr>
              <a:t>Make practise memorable and fun 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</a:rPr>
              <a:t>Keep it consistent 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</a:rPr>
              <a:t>Keep to the 5 minutes a day.</a:t>
            </a:r>
            <a:endParaRPr lang="en-GB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3652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836712"/>
            <a:ext cx="9144000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latin typeface="Arial" panose="020B0604020202020204" pitchFamily="34" charset="0"/>
                <a:cs typeface="Arial" panose="020B0604020202020204" pitchFamily="34" charset="0"/>
              </a:rPr>
              <a:t>The Department for Education have said that the Multiplication Tables Check is:</a:t>
            </a:r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An online assessment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It has been designed to determine whether pupils can fluently recall their multiplication tables up to their 12 times table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It will allow the school to support children who do not yet have the recall of their multiplication tables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There is an expectation in the National Curriculum that: </a:t>
            </a:r>
          </a:p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GB" sz="24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Year 3 can, </a:t>
            </a:r>
            <a:r>
              <a:rPr lang="en-GB" sz="2400" i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“Recall and use multiplication and division facts for the 3, 	4 and 8 multiplication tables.”</a:t>
            </a:r>
          </a:p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GB" sz="2400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Year 4 can, “</a:t>
            </a:r>
            <a:r>
              <a:rPr lang="en-GB" sz="2400" i="1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Recall multiplication and division facts for multiplication 	tables up to 12 × 12.”</a:t>
            </a:r>
          </a:p>
          <a:p>
            <a:br>
              <a:rPr lang="en-GB" sz="2800" dirty="0"/>
            </a:br>
            <a:endParaRPr lang="en-GB" sz="2800" dirty="0">
              <a:latin typeface="Sassoon Penpals" panose="02000400000000000000" pitchFamily="2" charset="0"/>
            </a:endParaRPr>
          </a:p>
          <a:p>
            <a:pPr algn="ctr"/>
            <a:endParaRPr lang="en-GB" sz="2800" dirty="0">
              <a:latin typeface="Sassoon Penpals" panose="020004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3255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95536" y="908720"/>
            <a:ext cx="90010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Why is the Multiplication Tables Check being introduced?</a:t>
            </a:r>
          </a:p>
          <a:p>
            <a:pPr algn="ctr"/>
            <a:endParaRPr lang="en-GB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Multiplication facts underpin a lot of maths knowledge: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Division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Fractions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Percentages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Multiplication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Number sequences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Many more!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All these areas when linked to problem solving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Expectations (x and ÷) from Y1 – 4 in the National Curriculum </a:t>
            </a:r>
          </a:p>
        </p:txBody>
      </p:sp>
    </p:spTree>
    <p:extLst>
      <p:ext uri="{BB962C8B-B14F-4D97-AF65-F5344CB8AC3E}">
        <p14:creationId xmlns:p14="http://schemas.microsoft.com/office/powerpoint/2010/main" val="761695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07504" y="620689"/>
            <a:ext cx="8856984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24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</a:t>
            </a: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will the Multiplication Tables Check look like?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The check will take place in June and we will notify you of when this will be nearer the time.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3 practise questions and 25 test questions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6 seconds per question followed by a 3 second break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Questions will be generated randomly and commutative questions will not appear e.g. if you are asked 7 x 9 you will not get 9 x 7 too.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There is no pass mark – the DFE will report the number of children who achieve 25 out of 25.</a:t>
            </a:r>
          </a:p>
        </p:txBody>
      </p:sp>
    </p:spTree>
    <p:extLst>
      <p:ext uri="{BB962C8B-B14F-4D97-AF65-F5344CB8AC3E}">
        <p14:creationId xmlns:p14="http://schemas.microsoft.com/office/powerpoint/2010/main" val="4270319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07504" y="764704"/>
            <a:ext cx="9036496" cy="519449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36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are we doing at school to help the children prepare?</a:t>
            </a:r>
          </a:p>
          <a:p>
            <a:pPr algn="ctr"/>
            <a:endParaRPr lang="en-GB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‘Soundcheck’ programme on Times Tables Rock Stars every day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2400" dirty="0" err="1">
                <a:latin typeface="Arial"/>
                <a:cs typeface="Arial"/>
              </a:rPr>
              <a:t>Rekenreks</a:t>
            </a:r>
            <a:r>
              <a:rPr lang="en-GB" sz="2400" dirty="0">
                <a:latin typeface="Arial"/>
                <a:cs typeface="Arial"/>
              </a:rPr>
              <a:t>-once a week.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GB" sz="2400" dirty="0">
              <a:latin typeface="Arial"/>
              <a:cs typeface="Arial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Games played during the school day (gamification of learning)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indent="-5715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Weekly practise to go home with and set tables to focus on. </a:t>
            </a:r>
          </a:p>
        </p:txBody>
      </p:sp>
    </p:spTree>
    <p:extLst>
      <p:ext uri="{BB962C8B-B14F-4D97-AF65-F5344CB8AC3E}">
        <p14:creationId xmlns:p14="http://schemas.microsoft.com/office/powerpoint/2010/main" val="539671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705177"/>
            <a:ext cx="9324528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can you do to support your child?</a:t>
            </a:r>
          </a:p>
          <a:p>
            <a:pPr algn="ctr"/>
            <a:endParaRPr lang="en-GB" sz="4400" dirty="0">
              <a:latin typeface="Sassoon Penpals" panose="02000400000000000000" pitchFamily="2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Play games with your child to support their recall of times table facts</a:t>
            </a:r>
          </a:p>
          <a:p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Ensure children are constantly revisiting their times table facts from previous weeks to ensure they develop fluency in all facts </a:t>
            </a:r>
          </a:p>
          <a:p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Support and encourage your child – ask them questions about their progress on TTRS (you write your answers they play online)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TTRS Battle of the bands</a:t>
            </a:r>
          </a:p>
          <a:p>
            <a:endParaRPr lang="en-GB" sz="2400" dirty="0">
              <a:latin typeface="Sassoon Penpals" panose="020004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72827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908720"/>
            <a:ext cx="9144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4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Recommendations from Times Table Rock Stars</a:t>
            </a:r>
          </a:p>
        </p:txBody>
      </p:sp>
      <p:sp>
        <p:nvSpPr>
          <p:cNvPr id="2" name="Rectangle 1"/>
          <p:cNvSpPr/>
          <p:nvPr/>
        </p:nvSpPr>
        <p:spPr>
          <a:xfrm>
            <a:off x="454175" y="3244334"/>
            <a:ext cx="82356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</a:rPr>
              <a:t>Go onto TTRS for 5 minutes a day. </a:t>
            </a:r>
          </a:p>
        </p:txBody>
      </p:sp>
    </p:spTree>
    <p:extLst>
      <p:ext uri="{BB962C8B-B14F-4D97-AF65-F5344CB8AC3E}">
        <p14:creationId xmlns:p14="http://schemas.microsoft.com/office/powerpoint/2010/main" val="4166030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620688"/>
            <a:ext cx="9144000" cy="5847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4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Gamification of Learning</a:t>
            </a:r>
          </a:p>
          <a:p>
            <a:r>
              <a:rPr lang="en-GB" sz="1400" b="1" dirty="0">
                <a:latin typeface="Arial" panose="020B0604020202020204" pitchFamily="34" charset="0"/>
                <a:cs typeface="Arial" panose="020B0604020202020204" pitchFamily="34" charset="0"/>
              </a:rPr>
              <a:t>Hit the Button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(online) - </a:t>
            </a:r>
            <a:r>
              <a:rPr lang="en-GB" sz="1400" u="sng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https://www.topmarks.co.uk/maths-games/hit-the-button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  <a:p>
            <a:r>
              <a:rPr lang="en-GB" sz="1400" b="1" dirty="0">
                <a:latin typeface="Arial" panose="020B0604020202020204" pitchFamily="34" charset="0"/>
                <a:cs typeface="Arial" panose="020B0604020202020204" pitchFamily="34" charset="0"/>
              </a:rPr>
              <a:t>Catch! 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– children throw a ball to one another and ask a multiplication question as the throw it e.g. call someone’s name then say 3 x 7 = the person whose name was called has to answer the question correctly. If they get it right, they continue the game and call someone else’s name, ask a question and throw the ball.</a:t>
            </a:r>
          </a:p>
          <a:p>
            <a:r>
              <a:rPr lang="en-GB" sz="1400" b="1" dirty="0">
                <a:latin typeface="Arial" panose="020B0604020202020204" pitchFamily="34" charset="0"/>
                <a:cs typeface="Arial" panose="020B0604020202020204" pitchFamily="34" charset="0"/>
              </a:rPr>
              <a:t>Beat the Teacher/Beat my adult 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– who can answer more question in 1 min/30 seconds – keep a tally so you know whether students or the teacher is winning. </a:t>
            </a:r>
          </a:p>
          <a:p>
            <a:r>
              <a:rPr lang="en-GB" sz="1400" b="1" dirty="0">
                <a:latin typeface="Arial" panose="020B0604020202020204" pitchFamily="34" charset="0"/>
                <a:cs typeface="Arial" panose="020B0604020202020204" pitchFamily="34" charset="0"/>
              </a:rPr>
              <a:t>Bingo!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– children write down 3 or 4 multiples from a given times table e.g. for the 9 times table they might write down 81, 27 and 36 (don’t write too many – small focus e.g. on one or two times tables) teacher or another student calls out the times table question e.g. 3 x 9 and if children have 27, they cross it out. You could also do this in reverse, write down the question and teachers call out the multiples. </a:t>
            </a:r>
          </a:p>
          <a:p>
            <a:r>
              <a:rPr lang="en-GB" sz="1400" b="1" dirty="0">
                <a:latin typeface="Arial" panose="020B0604020202020204" pitchFamily="34" charset="0"/>
                <a:cs typeface="Arial" panose="020B0604020202020204" pitchFamily="34" charset="0"/>
              </a:rPr>
              <a:t>Throw the Dice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– children work in pairs to throw two dice and call out the answer to the multiplication question show – keep a tally as to who has answered more questions correctly (play for max 2/3 mins)</a:t>
            </a:r>
          </a:p>
          <a:p>
            <a:r>
              <a:rPr lang="en-GB" sz="1400" b="1" dirty="0">
                <a:latin typeface="Arial" panose="020B0604020202020204" pitchFamily="34" charset="0"/>
                <a:cs typeface="Arial" panose="020B0604020202020204" pitchFamily="34" charset="0"/>
              </a:rPr>
              <a:t>Kinaesthetic tables – 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get children jumping, running (relay) or moving in any way they like to recite their tables (including the question e.g. 9 x 6 is 54)</a:t>
            </a:r>
          </a:p>
          <a:p>
            <a:r>
              <a:rPr lang="en-GB" sz="1400" b="1" dirty="0">
                <a:latin typeface="Arial" panose="020B0604020202020204" pitchFamily="34" charset="0"/>
                <a:cs typeface="Arial" panose="020B0604020202020204" pitchFamily="34" charset="0"/>
              </a:rPr>
              <a:t>The Disappearing Man – 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draw a stick person on the board and write a times table inside. Children come to the board and give a fact based on the times table e.g. if 12 is written inside they could say 4 x 12 = 48 this means they can rub out a limb/part of the stick man. If children get a question wrong, the teacher adds a limb/part to their stick man. The children have to rub out their stick man before the teacher completes theirs. </a:t>
            </a:r>
          </a:p>
          <a:p>
            <a:endParaRPr lang="en-GB" sz="1400" dirty="0"/>
          </a:p>
          <a:p>
            <a:pPr algn="ctr"/>
            <a:endParaRPr lang="en-GB" sz="5400" dirty="0">
              <a:latin typeface="Sassoon Penpals" panose="020004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65260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4317B04-0772-4408-900D-B1477D954C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04" y="116632"/>
            <a:ext cx="5215295" cy="273630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E6E0C933-A4B5-4F95-B7EB-2DA524FD663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47845" y="1052736"/>
            <a:ext cx="5164566" cy="3137964"/>
          </a:xfrm>
          <a:prstGeom prst="rect">
            <a:avLst/>
          </a:prstGeom>
        </p:spPr>
      </p:pic>
      <p:pic>
        <p:nvPicPr>
          <p:cNvPr id="1026" name="Picture 2" descr="KS2 Maths: Times Tables 10-Minute Weekly Workouts - Year 4 | CGP Books">
            <a:extLst>
              <a:ext uri="{FF2B5EF4-FFF2-40B4-BE49-F238E27FC236}">
                <a16:creationId xmlns:a16="http://schemas.microsoft.com/office/drawing/2014/main" id="{1A447AB3-86B8-4131-B364-D367885CF6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82" y="4322018"/>
            <a:ext cx="1895475" cy="2419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Times Tables Activity Book for Ages 5-7: perfect for learning at home | CGP  Books">
            <a:extLst>
              <a:ext uri="{FF2B5EF4-FFF2-40B4-BE49-F238E27FC236}">
                <a16:creationId xmlns:a16="http://schemas.microsoft.com/office/drawing/2014/main" id="{0CCD9434-F180-47A7-B1AC-465B2B5B5B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3035434"/>
            <a:ext cx="1728192" cy="24453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Times Tables Art Poster Print - 24x16&amp;quot; : Amazon.co.uk: Home &amp;amp; Kitchen">
            <a:extLst>
              <a:ext uri="{FF2B5EF4-FFF2-40B4-BE49-F238E27FC236}">
                <a16:creationId xmlns:a16="http://schemas.microsoft.com/office/drawing/2014/main" id="{C3991E03-1959-485A-8E96-18145ACCCB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240" y="3603404"/>
            <a:ext cx="2133401" cy="31379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Times Tables Flashcards: Ideal for home learning (Collins Easy Learning  KS2): Amazon.co.uk: Collins Easy Learning: 9780008281502: Books">
            <a:extLst>
              <a:ext uri="{FF2B5EF4-FFF2-40B4-BE49-F238E27FC236}">
                <a16:creationId xmlns:a16="http://schemas.microsoft.com/office/drawing/2014/main" id="{A20956D0-C4F0-4917-B918-7D0228F501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9163" y="4442637"/>
            <a:ext cx="3059832" cy="20467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56847267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CDCE0"/>
      </a:lt2>
      <a:accent1>
        <a:srgbClr val="415588"/>
      </a:accent1>
      <a:accent2>
        <a:srgbClr val="4294B6"/>
      </a:accent2>
      <a:accent3>
        <a:srgbClr val="087D7C"/>
      </a:accent3>
      <a:accent4>
        <a:srgbClr val="04B663"/>
      </a:accent4>
      <a:accent5>
        <a:srgbClr val="DF8822"/>
      </a:accent5>
      <a:accent6>
        <a:srgbClr val="BC410A"/>
      </a:accent6>
      <a:hlink>
        <a:srgbClr val="5977C4"/>
      </a:hlink>
      <a:folHlink>
        <a:srgbClr val="01A9BF"/>
      </a:folHlink>
    </a:clrScheme>
    <a:fontScheme name="Gallery">
      <a:majorFont>
        <a:latin typeface="Century Gothic" panose="020B0502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  <a:lumMod val="108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E050AC27-895F-4B90-991D-A6818FC89AB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731</TotalTime>
  <Words>794</Words>
  <Application>Microsoft Office PowerPoint</Application>
  <PresentationFormat>On-screen Show (4:3)</PresentationFormat>
  <Paragraphs>61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Gallery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Emma Dekan</dc:creator>
  <cp:lastModifiedBy>Zainab Patel</cp:lastModifiedBy>
  <cp:revision>39</cp:revision>
  <dcterms:created xsi:type="dcterms:W3CDTF">2020-02-04T15:15:35Z</dcterms:created>
  <dcterms:modified xsi:type="dcterms:W3CDTF">2024-09-16T08:18:56Z</dcterms:modified>
</cp:coreProperties>
</file>